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423" r:id="rId3"/>
    <p:sldId id="640" r:id="rId5"/>
    <p:sldId id="325" r:id="rId6"/>
    <p:sldId id="331" r:id="rId7"/>
    <p:sldId id="784" r:id="rId8"/>
    <p:sldId id="369" r:id="rId9"/>
    <p:sldId id="565" r:id="rId10"/>
    <p:sldId id="603" r:id="rId11"/>
    <p:sldId id="604" r:id="rId12"/>
    <p:sldId id="644" r:id="rId13"/>
    <p:sldId id="645" r:id="rId14"/>
    <p:sldId id="641" r:id="rId15"/>
    <p:sldId id="647" r:id="rId16"/>
    <p:sldId id="685" r:id="rId17"/>
    <p:sldId id="566" r:id="rId18"/>
    <p:sldId id="697" r:id="rId19"/>
    <p:sldId id="698" r:id="rId20"/>
    <p:sldId id="700" r:id="rId21"/>
    <p:sldId id="701" r:id="rId22"/>
    <p:sldId id="730" r:id="rId23"/>
    <p:sldId id="731" r:id="rId24"/>
    <p:sldId id="732" r:id="rId25"/>
    <p:sldId id="733" r:id="rId26"/>
    <p:sldId id="703" r:id="rId27"/>
    <p:sldId id="704" r:id="rId28"/>
    <p:sldId id="706" r:id="rId29"/>
    <p:sldId id="705" r:id="rId30"/>
    <p:sldId id="696" r:id="rId31"/>
    <p:sldId id="374" r:id="rId32"/>
    <p:sldId id="375" r:id="rId33"/>
    <p:sldId id="734" r:id="rId34"/>
    <p:sldId id="735" r:id="rId35"/>
    <p:sldId id="376" r:id="rId36"/>
    <p:sldId id="377" r:id="rId37"/>
    <p:sldId id="769" r:id="rId38"/>
    <p:sldId id="758" r:id="rId39"/>
    <p:sldId id="378" r:id="rId40"/>
    <p:sldId id="770" r:id="rId41"/>
    <p:sldId id="772" r:id="rId42"/>
    <p:sldId id="773" r:id="rId43"/>
    <p:sldId id="692" r:id="rId44"/>
    <p:sldId id="693" r:id="rId45"/>
    <p:sldId id="694" r:id="rId46"/>
    <p:sldId id="695" r:id="rId47"/>
    <p:sldId id="771" r:id="rId48"/>
    <p:sldId id="708" r:id="rId49"/>
    <p:sldId id="707" r:id="rId50"/>
    <p:sldId id="564" r:id="rId51"/>
    <p:sldId id="420" r:id="rId5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A9"/>
    <a:srgbClr val="FFFFFF"/>
    <a:srgbClr val="42B7CE"/>
    <a:srgbClr val="1F4569"/>
    <a:srgbClr val="DEF3F8"/>
    <a:srgbClr val="A5CADA"/>
    <a:srgbClr val="224162"/>
    <a:srgbClr val="333333"/>
    <a:srgbClr val="8A8A8A"/>
    <a:srgbClr val="AC1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6" autoAdjust="0"/>
    <p:restoredTop sz="87109" autoAdjust="0"/>
  </p:normalViewPr>
  <p:slideViewPr>
    <p:cSldViewPr>
      <p:cViewPr varScale="1">
        <p:scale>
          <a:sx n="106" d="100"/>
          <a:sy n="106" d="100"/>
        </p:scale>
        <p:origin x="660" y="-618"/>
      </p:cViewPr>
      <p:guideLst>
        <p:guide orient="horz" pos="1764"/>
        <p:guide pos="2882"/>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A4F09-C816-46EA-8643-332589F14E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6CE9B-81DC-4E2A-9C67-CE0D35C83A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6B91CB06-238C-46E9-A29C-281D466DDFC4}"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1AE5BD-7DBE-4231-8E83-0B47B191CDE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grpSp>
        <p:nvGrpSpPr>
          <p:cNvPr id="3" name="组合 2"/>
          <p:cNvGrpSpPr/>
          <p:nvPr userDrawn="1"/>
        </p:nvGrpSpPr>
        <p:grpSpPr>
          <a:xfrm>
            <a:off x="243035" y="301784"/>
            <a:ext cx="579095" cy="536649"/>
            <a:chOff x="273097" y="1174326"/>
            <a:chExt cx="1130551" cy="1047686"/>
          </a:xfrm>
        </p:grpSpPr>
        <p:sp>
          <p:nvSpPr>
            <p:cNvPr id="22" name="矩形 21"/>
            <p:cNvSpPr/>
            <p:nvPr userDrawn="1"/>
          </p:nvSpPr>
          <p:spPr>
            <a:xfrm rot="2700000">
              <a:off x="273097" y="1902350"/>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rot="2700000">
              <a:off x="679873" y="2106095"/>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2700000">
              <a:off x="530420" y="1174326"/>
              <a:ext cx="778294" cy="778294"/>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54633" y="1689510"/>
              <a:ext cx="349015" cy="349015"/>
              <a:chOff x="830582" y="3510852"/>
              <a:chExt cx="2448272" cy="2448272"/>
            </a:xfrm>
          </p:grpSpPr>
          <p:sp>
            <p:nvSpPr>
              <p:cNvPr id="20" name="矩形 19"/>
              <p:cNvSpPr/>
              <p:nvPr/>
            </p:nvSpPr>
            <p:spPr>
              <a:xfrm rot="2700000">
                <a:off x="830582" y="3510852"/>
                <a:ext cx="2448272" cy="2448272"/>
              </a:xfrm>
              <a:prstGeom prst="rect">
                <a:avLst/>
              </a:prstGeom>
              <a:solidFill>
                <a:schemeClr val="bg1"/>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32736"/>
            <a:ext cx="9143999" cy="3218805"/>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761" y="867389"/>
            <a:ext cx="6899283" cy="3859973"/>
          </a:xfrm>
          <a:prstGeom prst="rect">
            <a:avLst/>
          </a:prstGeom>
        </p:spPr>
      </p:pic>
      <p:sp>
        <p:nvSpPr>
          <p:cNvPr id="8" name="Picture Placeholder 7"/>
          <p:cNvSpPr>
            <a:spLocks noGrp="1"/>
          </p:cNvSpPr>
          <p:nvPr>
            <p:ph type="pic" sz="quarter" idx="10"/>
          </p:nvPr>
        </p:nvSpPr>
        <p:spPr>
          <a:xfrm>
            <a:off x="3697605" y="1057959"/>
            <a:ext cx="4351193" cy="2720402"/>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050" b="1" i="1" dirty="0"/>
            </a:lvl1pPr>
          </a:lstStyle>
          <a:p>
            <a:pPr marL="0" lv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Freeform: Shape 2"/>
          <p:cNvSpPr/>
          <p:nvPr userDrawn="1"/>
        </p:nvSpPr>
        <p:spPr>
          <a:xfrm flipH="1">
            <a:off x="1" y="-132736"/>
            <a:ext cx="9143999" cy="3218805"/>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stretch>
            <a:fillRect/>
          </a:stretch>
        </p:blipFill>
        <p:spPr>
          <a:xfrm>
            <a:off x="3282435" y="353038"/>
            <a:ext cx="2397098" cy="4171951"/>
          </a:xfrm>
          <a:prstGeom prst="rect">
            <a:avLst/>
          </a:prstGeom>
        </p:spPr>
      </p:pic>
      <p:sp>
        <p:nvSpPr>
          <p:cNvPr id="13" name="Picture Placeholder 12"/>
          <p:cNvSpPr>
            <a:spLocks noGrp="1"/>
          </p:cNvSpPr>
          <p:nvPr>
            <p:ph type="pic" sz="quarter" idx="11"/>
          </p:nvPr>
        </p:nvSpPr>
        <p:spPr>
          <a:xfrm>
            <a:off x="2034144"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050" b="1" i="1" dirty="0"/>
            </a:lvl1pPr>
          </a:lstStyle>
          <a:p>
            <a:pPr marL="0" lvl="0" indent="0">
              <a:buNone/>
            </a:pPr>
            <a:endParaRPr lang="en-US" dirty="0"/>
          </a:p>
        </p:txBody>
      </p:sp>
      <p:sp>
        <p:nvSpPr>
          <p:cNvPr id="14" name="Picture Placeholder 13"/>
          <p:cNvSpPr>
            <a:spLocks noGrp="1"/>
          </p:cNvSpPr>
          <p:nvPr>
            <p:ph type="pic" sz="quarter" idx="12"/>
          </p:nvPr>
        </p:nvSpPr>
        <p:spPr>
          <a:xfrm>
            <a:off x="3725409"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050" b="1" i="1" dirty="0"/>
            </a:lvl1pPr>
          </a:lstStyle>
          <a:p>
            <a:pPr marL="0" lvl="0" indent="0">
              <a:buNone/>
            </a:pPr>
            <a:endParaRPr lang="en-US" dirty="0"/>
          </a:p>
        </p:txBody>
      </p:sp>
      <p:sp>
        <p:nvSpPr>
          <p:cNvPr id="12" name="Picture Placeholder 11"/>
          <p:cNvSpPr>
            <a:spLocks noGrp="1"/>
          </p:cNvSpPr>
          <p:nvPr>
            <p:ph type="pic" sz="quarter" idx="10"/>
          </p:nvPr>
        </p:nvSpPr>
        <p:spPr>
          <a:xfrm>
            <a:off x="431560"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050" b="1" i="1" dirty="0"/>
            </a:lvl1pPr>
          </a:lstStyle>
          <a:p>
            <a:pPr marL="0" lv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uiExpand="1"/>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0" y="1"/>
            <a:ext cx="9143765" cy="2571750"/>
          </a:xfrm>
          <a:prstGeom prst="rect">
            <a:avLst/>
          </a:prstGeom>
        </p:spPr>
        <p:txBody>
          <a:bodyPr/>
          <a:lstStyle/>
          <a:p>
            <a:endParaRPr lang="en-US"/>
          </a:p>
        </p:txBody>
      </p:sp>
      <p:sp>
        <p:nvSpPr>
          <p:cNvPr id="2" name="Title 1"/>
          <p:cNvSpPr>
            <a:spLocks noGrp="1"/>
          </p:cNvSpPr>
          <p:nvPr>
            <p:ph type="title" hasCustomPrompt="1"/>
          </p:nvPr>
        </p:nvSpPr>
        <p:spPr>
          <a:xfrm>
            <a:off x="628650" y="328937"/>
            <a:ext cx="7886700" cy="536647"/>
          </a:xfrm>
          <a:prstGeom prst="rect">
            <a:avLst/>
          </a:prstGeom>
        </p:spPr>
        <p:txBody>
          <a:bodyPr/>
          <a:lstStyle>
            <a:lvl1pPr>
              <a:defRPr sz="3000" b="0"/>
            </a:lvl1pPr>
          </a:lstStyle>
          <a:p>
            <a:r>
              <a:rPr lang="en-US"/>
              <a:t>CLICK TO EDIT MASTER TITLE STYLE</a:t>
            </a:r>
            <a:endParaRPr lang="en-US"/>
          </a:p>
        </p:txBody>
      </p:sp>
      <p:sp>
        <p:nvSpPr>
          <p:cNvPr id="3" name="Date Placeholder 2"/>
          <p:cNvSpPr>
            <a:spLocks noGrp="1"/>
          </p:cNvSpPr>
          <p:nvPr>
            <p:ph type="dt" sz="half" idx="10"/>
          </p:nvPr>
        </p:nvSpPr>
        <p:spPr>
          <a:xfrm>
            <a:off x="4057650" y="4686895"/>
            <a:ext cx="2057400" cy="273844"/>
          </a:xfrm>
          <a:prstGeom prst="rect">
            <a:avLst/>
          </a:prstGeom>
        </p:spPr>
        <p:txBody>
          <a:bodyPr/>
          <a:lstStyle/>
          <a:p>
            <a:fld id="{F68C8532-35DB-409E-A833-97770FF9303E}" type="datetime1">
              <a:rPr lang="en-US" smtClean="0"/>
            </a:fld>
            <a:endParaRPr lang="en-US"/>
          </a:p>
        </p:txBody>
      </p:sp>
      <p:sp>
        <p:nvSpPr>
          <p:cNvPr id="4" name="Footer Placeholder 3"/>
          <p:cNvSpPr>
            <a:spLocks noGrp="1"/>
          </p:cNvSpPr>
          <p:nvPr>
            <p:ph type="ftr" sz="quarter" idx="11"/>
          </p:nvPr>
        </p:nvSpPr>
        <p:spPr>
          <a:xfrm>
            <a:off x="628650" y="4686895"/>
            <a:ext cx="3086100" cy="273844"/>
          </a:xfrm>
          <a:prstGeom prst="rect">
            <a:avLst/>
          </a:prstGeom>
        </p:spPr>
        <p:txBody>
          <a:bodyPr/>
          <a:lstStyle>
            <a:lvl1pPr>
              <a:defRPr>
                <a:solidFill>
                  <a:schemeClr val="bg2">
                    <a:lumMod val="75000"/>
                  </a:schemeClr>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28937"/>
            <a:ext cx="7886700" cy="536647"/>
          </a:xfrm>
          <a:prstGeom prst="rect">
            <a:avLst/>
          </a:prstGeom>
        </p:spPr>
        <p:txBody>
          <a:bodyPr/>
          <a:lstStyle>
            <a:lvl1pPr>
              <a:defRPr sz="3000" b="0"/>
            </a:lvl1pPr>
          </a:lstStyle>
          <a:p>
            <a:r>
              <a:rPr lang="en-US"/>
              <a:t>CLICK TO EDIT MASTER TITLE STYLE</a:t>
            </a:r>
            <a:endParaRPr lang="en-US"/>
          </a:p>
        </p:txBody>
      </p:sp>
      <p:sp>
        <p:nvSpPr>
          <p:cNvPr id="3" name="Date Placeholder 2"/>
          <p:cNvSpPr>
            <a:spLocks noGrp="1"/>
          </p:cNvSpPr>
          <p:nvPr>
            <p:ph type="dt" sz="half" idx="10"/>
          </p:nvPr>
        </p:nvSpPr>
        <p:spPr>
          <a:xfrm>
            <a:off x="4057650" y="4686895"/>
            <a:ext cx="2057400" cy="273844"/>
          </a:xfrm>
          <a:prstGeom prst="rect">
            <a:avLst/>
          </a:prstGeom>
        </p:spPr>
        <p:txBody>
          <a:bodyPr/>
          <a:lstStyle/>
          <a:p>
            <a:fld id="{F68C8532-35DB-409E-A833-97770FF9303E}" type="datetime1">
              <a:rPr lang="en-US" smtClean="0"/>
            </a:fld>
            <a:endParaRPr lang="en-US"/>
          </a:p>
        </p:txBody>
      </p:sp>
      <p:sp>
        <p:nvSpPr>
          <p:cNvPr id="4" name="Footer Placeholder 3"/>
          <p:cNvSpPr>
            <a:spLocks noGrp="1"/>
          </p:cNvSpPr>
          <p:nvPr>
            <p:ph type="ftr" sz="quarter" idx="11"/>
          </p:nvPr>
        </p:nvSpPr>
        <p:spPr>
          <a:xfrm>
            <a:off x="628650" y="4686895"/>
            <a:ext cx="3086100" cy="273844"/>
          </a:xfrm>
          <a:prstGeom prst="rect">
            <a:avLst/>
          </a:prstGeom>
        </p:spPr>
        <p:txBody>
          <a:bodyPr/>
          <a:lstStyle>
            <a:lvl1pPr>
              <a:defRPr>
                <a:solidFill>
                  <a:schemeClr val="bg2">
                    <a:lumMod val="75000"/>
                  </a:schemeClr>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tags" Target="../tags/tag10.xml"/><Relationship Id="rId7" Type="http://schemas.openxmlformats.org/officeDocument/2006/relationships/image" Target="../media/image14.jpeg"/><Relationship Id="rId6"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3" Type="http://schemas.openxmlformats.org/officeDocument/2006/relationships/notesSlide" Target="../notesSlides/notesSlide9.xml"/><Relationship Id="rId12" Type="http://schemas.openxmlformats.org/officeDocument/2006/relationships/slideLayout" Target="../slideLayouts/slideLayout1.xml"/><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8.jpeg"/><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0" Type="http://schemas.openxmlformats.org/officeDocument/2006/relationships/notesSlide" Target="../notesSlides/notesSlide12.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tags" Target="../tags/tag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tags" Target="../tags/tag15.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3.xml"/><Relationship Id="rId7" Type="http://schemas.openxmlformats.org/officeDocument/2006/relationships/image" Target="../media/image47.jpeg"/><Relationship Id="rId6" Type="http://schemas.openxmlformats.org/officeDocument/2006/relationships/tags" Target="../tags/tag22.xml"/><Relationship Id="rId5" Type="http://schemas.openxmlformats.org/officeDocument/2006/relationships/image" Target="../media/image46.jpeg"/><Relationship Id="rId4" Type="http://schemas.openxmlformats.org/officeDocument/2006/relationships/tags" Target="../tags/tag21.xml"/><Relationship Id="rId3" Type="http://schemas.openxmlformats.org/officeDocument/2006/relationships/image" Target="../media/image45.jpeg"/><Relationship Id="rId2" Type="http://schemas.openxmlformats.org/officeDocument/2006/relationships/tags" Target="../tags/tag20.xml"/><Relationship Id="rId10" Type="http://schemas.openxmlformats.org/officeDocument/2006/relationships/notesSlide" Target="../notesSlides/notesSlide20.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48.jpeg"/></Relationships>
</file>

<file path=ppt/slides/_rels/slide2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media/image50.jpeg"/><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49.jpeg"/><Relationship Id="rId2" Type="http://schemas.openxmlformats.org/officeDocument/2006/relationships/tags" Target="../tags/tag25.xml"/><Relationship Id="rId11" Type="http://schemas.openxmlformats.org/officeDocument/2006/relationships/notesSlide" Target="../notesSlides/notesSlide22.xml"/><Relationship Id="rId10"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xml"/><Relationship Id="rId7" Type="http://schemas.openxmlformats.org/officeDocument/2006/relationships/tags" Target="../tags/tag3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51.jpeg"/><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58.jpeg"/><Relationship Id="rId3" Type="http://schemas.openxmlformats.org/officeDocument/2006/relationships/tags" Target="../tags/tag37.xml"/><Relationship Id="rId2" Type="http://schemas.openxmlformats.org/officeDocument/2006/relationships/image" Target="../media/image57.jpeg"/><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8.xml"/><Relationship Id="rId7" Type="http://schemas.openxmlformats.org/officeDocument/2006/relationships/image" Target="../media/image70.jpeg"/><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3" Type="http://schemas.openxmlformats.org/officeDocument/2006/relationships/image" Target="../media/image66.png"/><Relationship Id="rId2" Type="http://schemas.openxmlformats.org/officeDocument/2006/relationships/image" Target="../media/image65.jpeg"/><Relationship Id="rId10" Type="http://schemas.openxmlformats.org/officeDocument/2006/relationships/notesSlide" Target="../notesSlides/notesSlide27.xml"/><Relationship Id="rId1"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71.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72.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7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slideLayout" Target="../slideLayouts/slideLayout1.xml"/><Relationship Id="rId7" Type="http://schemas.openxmlformats.org/officeDocument/2006/relationships/tags" Target="../tags/tag49.xml"/><Relationship Id="rId6" Type="http://schemas.openxmlformats.org/officeDocument/2006/relationships/image" Target="../media/image75.jpeg"/><Relationship Id="rId5" Type="http://schemas.openxmlformats.org/officeDocument/2006/relationships/tags" Target="../tags/tag48.xml"/><Relationship Id="rId4" Type="http://schemas.openxmlformats.org/officeDocument/2006/relationships/image" Target="../media/image74.jpe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4.xml"/><Relationship Id="rId7" Type="http://schemas.openxmlformats.org/officeDocument/2006/relationships/image" Target="../media/image78.jpeg"/><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notesSlide" Target="../notesSlides/notesSlide34.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1.xml"/><Relationship Id="rId7" Type="http://schemas.openxmlformats.org/officeDocument/2006/relationships/tags" Target="../tags/tag58.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1.xml"/><Relationship Id="rId7" Type="http://schemas.openxmlformats.org/officeDocument/2006/relationships/image" Target="../media/image86.png"/><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tags" Target="../tags/tag60.xml"/><Relationship Id="rId10" Type="http://schemas.openxmlformats.org/officeDocument/2006/relationships/notesSlide" Target="../notesSlides/notesSlide36.xml"/><Relationship Id="rId1" Type="http://schemas.openxmlformats.org/officeDocument/2006/relationships/tags" Target="../tags/tag59.xml"/></Relationships>
</file>

<file path=ppt/slides/_rels/slide38.xml.rels><?xml version="1.0" encoding="UTF-8" standalone="yes"?>
<Relationships xmlns="http://schemas.openxmlformats.org/package/2006/relationships"><Relationship Id="rId9" Type="http://schemas.openxmlformats.org/officeDocument/2006/relationships/image" Target="../media/image90.png"/><Relationship Id="rId8" Type="http://schemas.openxmlformats.org/officeDocument/2006/relationships/tags" Target="../tags/tag66.xml"/><Relationship Id="rId7" Type="http://schemas.openxmlformats.org/officeDocument/2006/relationships/image" Target="../media/image89.png"/><Relationship Id="rId6" Type="http://schemas.openxmlformats.org/officeDocument/2006/relationships/tags" Target="../tags/tag65.xml"/><Relationship Id="rId5" Type="http://schemas.openxmlformats.org/officeDocument/2006/relationships/image" Target="../media/image88.png"/><Relationship Id="rId4" Type="http://schemas.openxmlformats.org/officeDocument/2006/relationships/tags" Target="../tags/tag64.xml"/><Relationship Id="rId3" Type="http://schemas.openxmlformats.org/officeDocument/2006/relationships/image" Target="../media/image87.png"/><Relationship Id="rId2" Type="http://schemas.openxmlformats.org/officeDocument/2006/relationships/tags" Target="../tags/tag63.xml"/><Relationship Id="rId14" Type="http://schemas.openxmlformats.org/officeDocument/2006/relationships/notesSlide" Target="../notesSlides/notesSlide37.xml"/><Relationship Id="rId13" Type="http://schemas.openxmlformats.org/officeDocument/2006/relationships/slideLayout" Target="../slideLayouts/slideLayout1.xml"/><Relationship Id="rId12" Type="http://schemas.openxmlformats.org/officeDocument/2006/relationships/tags" Target="../tags/tag68.xml"/><Relationship Id="rId11" Type="http://schemas.openxmlformats.org/officeDocument/2006/relationships/image" Target="../media/image91.png"/><Relationship Id="rId10" Type="http://schemas.openxmlformats.org/officeDocument/2006/relationships/tags" Target="../tags/tag67.xml"/><Relationship Id="rId1" Type="http://schemas.openxmlformats.org/officeDocument/2006/relationships/tags" Target="../tags/tag62.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1.xml"/><Relationship Id="rId7" Type="http://schemas.openxmlformats.org/officeDocument/2006/relationships/tags" Target="../tags/tag70.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3" Type="http://schemas.openxmlformats.org/officeDocument/2006/relationships/image" Target="../media/image92.jpeg"/><Relationship Id="rId2" Type="http://schemas.openxmlformats.org/officeDocument/2006/relationships/tags" Target="../tags/tag69.xml"/><Relationship Id="rId1" Type="http://schemas.openxmlformats.org/officeDocument/2006/relationships/hyperlink" Target="https://youtu.be/lQeWentX8rI" TargetMode="Externa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2.xml"/><Relationship Id="rId7" Type="http://schemas.openxmlformats.org/officeDocument/2006/relationships/image" Target="../media/image101.jpeg"/><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 Id="rId3" Type="http://schemas.openxmlformats.org/officeDocument/2006/relationships/image" Target="../media/image97.jpeg"/><Relationship Id="rId2" Type="http://schemas.openxmlformats.org/officeDocument/2006/relationships/image" Target="../media/image96.jpeg"/><Relationship Id="rId10" Type="http://schemas.openxmlformats.org/officeDocument/2006/relationships/notesSlide" Target="../notesSlides/notesSlide39.xml"/><Relationship Id="rId1" Type="http://schemas.openxmlformats.org/officeDocument/2006/relationships/tags" Target="../tags/tag7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1.xml"/><Relationship Id="rId4" Type="http://schemas.openxmlformats.org/officeDocument/2006/relationships/image" Target="../media/image105.jpeg"/><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image" Target="../media/image10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image" Target="../media/image106.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107.jpeg"/><Relationship Id="rId1" Type="http://schemas.openxmlformats.org/officeDocument/2006/relationships/tags" Target="../tags/tag7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image" Target="../media/image108.jpeg"/></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7.xml"/><Relationship Id="rId7" Type="http://schemas.openxmlformats.org/officeDocument/2006/relationships/hyperlink" Target="https:www.hefeng-furniture.com" TargetMode="External"/><Relationship Id="rId6" Type="http://schemas.openxmlformats.org/officeDocument/2006/relationships/hyperlink" Target="mailto:janet@hefeng-furniture.com" TargetMode="External"/><Relationship Id="rId5" Type="http://schemas.openxmlformats.org/officeDocument/2006/relationships/image" Target="../media/image110.png"/><Relationship Id="rId4" Type="http://schemas.openxmlformats.org/officeDocument/2006/relationships/tags" Target="../tags/tag76.xml"/><Relationship Id="rId3" Type="http://schemas.openxmlformats.org/officeDocument/2006/relationships/image" Target="../media/image109.jpeg"/><Relationship Id="rId2" Type="http://schemas.openxmlformats.org/officeDocument/2006/relationships/tags" Target="../tags/tag75.xml"/><Relationship Id="rId10" Type="http://schemas.openxmlformats.org/officeDocument/2006/relationships/notesSlide" Target="../notesSlides/notesSlide47.xml"/><Relationship Id="rId1" Type="http://schemas.openxmlformats.org/officeDocument/2006/relationships/tags" Target="../tags/tag74.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 y="-1049200"/>
            <a:ext cx="3634881" cy="7272810"/>
            <a:chOff x="-2" y="-1049200"/>
            <a:chExt cx="3634881" cy="7272810"/>
          </a:xfrm>
        </p:grpSpPr>
        <p:sp>
          <p:nvSpPr>
            <p:cNvPr id="3" name="等腰三角形 2"/>
            <p:cNvSpPr/>
            <p:nvPr/>
          </p:nvSpPr>
          <p:spPr>
            <a:xfrm rot="5400000">
              <a:off x="-1818964" y="769766"/>
              <a:ext cx="7272808" cy="3634879"/>
            </a:xfrm>
            <a:prstGeom prst="triangle">
              <a:avLst/>
            </a:prstGeom>
            <a:blipFill dpi="0" rotWithShape="0">
              <a:blip r:embed="rId1"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818965" y="769763"/>
              <a:ext cx="7272808" cy="3634881"/>
            </a:xfrm>
            <a:prstGeom prst="triangle">
              <a:avLst/>
            </a:prstGeom>
            <a:gradFill>
              <a:gsLst>
                <a:gs pos="0">
                  <a:srgbClr val="42B7CE">
                    <a:alpha val="0"/>
                  </a:srgbClr>
                </a:gs>
                <a:gs pos="100000">
                  <a:srgbClr val="42B7CE">
                    <a:alpha val="4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等腰三角形 4"/>
          <p:cNvSpPr/>
          <p:nvPr/>
        </p:nvSpPr>
        <p:spPr>
          <a:xfrm rot="5400000">
            <a:off x="-1060874" y="1400376"/>
            <a:ext cx="4176465" cy="2054720"/>
          </a:xfrm>
          <a:prstGeom prst="triangle">
            <a:avLst/>
          </a:prstGeom>
          <a:solidFill>
            <a:srgbClr val="42B7CE"/>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1331640" y="-1"/>
            <a:ext cx="4752528" cy="2380029"/>
          </a:xfrm>
          <a:prstGeom prst="triangle">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55"/>
          <p:cNvSpPr txBox="1"/>
          <p:nvPr/>
        </p:nvSpPr>
        <p:spPr>
          <a:xfrm>
            <a:off x="2714954" y="2399544"/>
            <a:ext cx="6152351" cy="374650"/>
          </a:xfrm>
          <a:prstGeom prst="rect">
            <a:avLst/>
          </a:prstGeom>
          <a:noFill/>
        </p:spPr>
        <p:txBody>
          <a:bodyPr wrap="square" lIns="68571" tIns="34285" rIns="68571" bIns="34285" rtlCol="0">
            <a:spAutoFit/>
          </a:bodyPr>
          <a:lstStyle/>
          <a:p>
            <a:pPr algn="r" fontAlgn="t"/>
            <a:r>
              <a:rPr lang="en-US" sz="2000" b="1" dirty="0">
                <a:solidFill>
                  <a:srgbClr val="0585A9"/>
                </a:solidFill>
                <a:effectLst>
                  <a:outerShdw blurRad="38100" dist="38100" dir="2700000" algn="tl">
                    <a:srgbClr val="000000">
                      <a:alpha val="43137"/>
                    </a:srgbClr>
                  </a:outerShdw>
                </a:effectLst>
                <a:uFillTx/>
              </a:rPr>
              <a:t>Luoyang Hefeng Office Furniture Co., Ltd</a:t>
            </a:r>
            <a:endParaRPr lang="en-US" sz="2000" b="1" dirty="0">
              <a:solidFill>
                <a:srgbClr val="0585A9"/>
              </a:solidFill>
              <a:effectLst>
                <a:outerShdw blurRad="38100" dist="38100" dir="2700000" algn="tl">
                  <a:srgbClr val="000000">
                    <a:alpha val="43137"/>
                  </a:srgbClr>
                </a:outerShdw>
              </a:effectLst>
              <a:uFillTx/>
            </a:endParaRPr>
          </a:p>
        </p:txBody>
      </p:sp>
      <p:sp>
        <p:nvSpPr>
          <p:cNvPr id="8" name="TextBox 55"/>
          <p:cNvSpPr txBox="1"/>
          <p:nvPr/>
        </p:nvSpPr>
        <p:spPr>
          <a:xfrm>
            <a:off x="3705471" y="2882252"/>
            <a:ext cx="5082574" cy="251460"/>
          </a:xfrm>
          <a:prstGeom prst="rect">
            <a:avLst/>
          </a:prstGeom>
          <a:noFill/>
        </p:spPr>
        <p:txBody>
          <a:bodyPr wrap="square" lIns="68571" tIns="34285" rIns="68571" bIns="34285" rtlCol="0">
            <a:spAutoFit/>
          </a:bodyPr>
          <a:lstStyle/>
          <a:p>
            <a:pPr algn="r"/>
            <a:r>
              <a:rPr lang="en-US" sz="1200" dirty="0">
                <a:solidFill>
                  <a:srgbClr val="1F4569"/>
                </a:solidFill>
                <a:latin typeface="+mj-ea"/>
                <a:ea typeface="+mj-ea"/>
              </a:rPr>
              <a:t>- Professional Steel Furniture Manufacturer</a:t>
            </a:r>
            <a:endParaRPr lang="en-US" sz="1200" dirty="0">
              <a:solidFill>
                <a:srgbClr val="1F4569"/>
              </a:solidFill>
              <a:latin typeface="+mj-ea"/>
              <a:ea typeface="+mj-ea"/>
            </a:endParaRPr>
          </a:p>
        </p:txBody>
      </p:sp>
      <p:sp>
        <p:nvSpPr>
          <p:cNvPr id="10" name="圆角矩形 9"/>
          <p:cNvSpPr/>
          <p:nvPr/>
        </p:nvSpPr>
        <p:spPr>
          <a:xfrm>
            <a:off x="7463155" y="3616325"/>
            <a:ext cx="1242060" cy="232410"/>
          </a:xfrm>
          <a:prstGeom prst="roundRect">
            <a:avLst>
              <a:gd name="adj" fmla="val 50000"/>
            </a:avLst>
          </a:prstGeom>
          <a:solidFill>
            <a:srgbClr val="1F456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Company Profile</a:t>
            </a:r>
            <a:endParaRPr lang="en-US" altLang="zh-CN" sz="1000" dirty="0"/>
          </a:p>
        </p:txBody>
      </p:sp>
      <p:grpSp>
        <p:nvGrpSpPr>
          <p:cNvPr id="11" name="组合 10"/>
          <p:cNvGrpSpPr/>
          <p:nvPr/>
        </p:nvGrpSpPr>
        <p:grpSpPr>
          <a:xfrm>
            <a:off x="1946785" y="702649"/>
            <a:ext cx="1537970" cy="1513184"/>
            <a:chOff x="1988695" y="708364"/>
            <a:chExt cx="1537970" cy="1513184"/>
          </a:xfrm>
        </p:grpSpPr>
        <p:grpSp>
          <p:nvGrpSpPr>
            <p:cNvPr id="12" name="组合 11"/>
            <p:cNvGrpSpPr/>
            <p:nvPr/>
          </p:nvGrpSpPr>
          <p:grpSpPr>
            <a:xfrm>
              <a:off x="2001395" y="708364"/>
              <a:ext cx="1513184" cy="1513184"/>
              <a:chOff x="830582" y="3510852"/>
              <a:chExt cx="2448272" cy="2448272"/>
            </a:xfrm>
          </p:grpSpPr>
          <p:sp>
            <p:nvSpPr>
              <p:cNvPr id="14" name="矩形 13"/>
              <p:cNvSpPr/>
              <p:nvPr/>
            </p:nvSpPr>
            <p:spPr>
              <a:xfrm rot="2700000">
                <a:off x="830582" y="3510852"/>
                <a:ext cx="2448272" cy="2448272"/>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55"/>
            <p:cNvSpPr txBox="1"/>
            <p:nvPr/>
          </p:nvSpPr>
          <p:spPr>
            <a:xfrm>
              <a:off x="1988695" y="1039834"/>
              <a:ext cx="1537970" cy="621030"/>
            </a:xfrm>
            <a:prstGeom prst="rect">
              <a:avLst/>
            </a:prstGeom>
            <a:noFill/>
          </p:spPr>
          <p:txBody>
            <a:bodyPr wrap="square" lIns="68571" tIns="34285" rIns="68571" bIns="34285" rtlCol="0">
              <a:spAutoFit/>
            </a:bodyPr>
            <a:lstStyle/>
            <a:p>
              <a:pPr algn="ctr"/>
              <a:r>
                <a:rPr lang="en-US" b="1" dirty="0">
                  <a:solidFill>
                    <a:schemeClr val="bg1"/>
                  </a:solidFill>
                  <a:latin typeface="微软雅黑" panose="020B0503020204020204" pitchFamily="34" charset="-122"/>
                  <a:ea typeface="微软雅黑" panose="020B0503020204020204" pitchFamily="34" charset="-122"/>
                </a:rPr>
                <a:t>ISO Certificated</a:t>
              </a:r>
              <a:endParaRPr lang="en-US" b="1" spc="300" dirty="0">
                <a:solidFill>
                  <a:schemeClr val="bg1"/>
                </a:solidFill>
                <a:latin typeface="+mn-ea"/>
              </a:endParaRPr>
            </a:p>
          </p:txBody>
        </p:sp>
      </p:grpSp>
      <p:grpSp>
        <p:nvGrpSpPr>
          <p:cNvPr id="16" name="组合 15"/>
          <p:cNvGrpSpPr/>
          <p:nvPr/>
        </p:nvGrpSpPr>
        <p:grpSpPr>
          <a:xfrm>
            <a:off x="830582" y="3510852"/>
            <a:ext cx="2448272" cy="2448272"/>
            <a:chOff x="830582" y="3510852"/>
            <a:chExt cx="2448272" cy="2448272"/>
          </a:xfrm>
        </p:grpSpPr>
        <p:grpSp>
          <p:nvGrpSpPr>
            <p:cNvPr id="17" name="组合 16"/>
            <p:cNvGrpSpPr/>
            <p:nvPr/>
          </p:nvGrpSpPr>
          <p:grpSpPr>
            <a:xfrm>
              <a:off x="830582" y="3510852"/>
              <a:ext cx="2448272" cy="2448272"/>
              <a:chOff x="830582" y="3510852"/>
              <a:chExt cx="2448272" cy="2448272"/>
            </a:xfrm>
          </p:grpSpPr>
          <p:sp>
            <p:nvSpPr>
              <p:cNvPr id="19" name="矩形 18"/>
              <p:cNvSpPr/>
              <p:nvPr/>
            </p:nvSpPr>
            <p:spPr>
              <a:xfrm rot="2700000">
                <a:off x="830582" y="3510852"/>
                <a:ext cx="2448272" cy="2448272"/>
              </a:xfrm>
              <a:prstGeom prst="rect">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55"/>
            <p:cNvSpPr txBox="1"/>
            <p:nvPr/>
          </p:nvSpPr>
          <p:spPr>
            <a:xfrm>
              <a:off x="1104149" y="4083918"/>
              <a:ext cx="1811667" cy="1146175"/>
            </a:xfrm>
            <a:prstGeom prst="rect">
              <a:avLst/>
            </a:prstGeom>
            <a:noFill/>
          </p:spPr>
          <p:txBody>
            <a:bodyPr wrap="square" lIns="68571" tIns="34285" rIns="68571" bIns="34285" rtlCol="0">
              <a:spAutoFit/>
            </a:bodyPr>
            <a:lstStyle/>
            <a:p>
              <a:pPr lvl="0" algn="ctr">
                <a:lnSpc>
                  <a:spcPct val="130000"/>
                </a:lnSpc>
              </a:pPr>
              <a:r>
                <a:rPr lang="en-US" b="1" dirty="0">
                  <a:solidFill>
                    <a:schemeClr val="bg1"/>
                  </a:solidFill>
                  <a:latin typeface="微软雅黑" panose="020B0503020204020204" pitchFamily="34" charset="-122"/>
                  <a:ea typeface="微软雅黑" panose="020B0503020204020204" pitchFamily="34" charset="-122"/>
                </a:rPr>
                <a:t>23 Years' Focus on Steel Furniture</a:t>
              </a:r>
              <a:endParaRPr lang="en-US" b="1" dirty="0">
                <a:solidFill>
                  <a:schemeClr val="bg1"/>
                </a:solidFill>
                <a:latin typeface="微软雅黑" panose="020B0503020204020204" pitchFamily="34" charset="-122"/>
                <a:ea typeface="微软雅黑" panose="020B0503020204020204" pitchFamily="34" charset="-122"/>
              </a:endParaRPr>
            </a:p>
          </p:txBody>
        </p:sp>
      </p:grpSp>
      <p:pic>
        <p:nvPicPr>
          <p:cNvPr id="26" name="图片 25" descr="logo"/>
          <p:cNvPicPr>
            <a:picLocks noChangeAspect="1"/>
          </p:cNvPicPr>
          <p:nvPr/>
        </p:nvPicPr>
        <p:blipFill>
          <a:blip r:embed="rId2"/>
          <a:stretch>
            <a:fillRect/>
          </a:stretch>
        </p:blipFill>
        <p:spPr>
          <a:xfrm>
            <a:off x="323215" y="2011680"/>
            <a:ext cx="864870" cy="832485"/>
          </a:xfrm>
          <a:prstGeom prst="rect">
            <a:avLst/>
          </a:prstGeom>
        </p:spPr>
      </p:pic>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2" presetClass="entr" presetSubtype="4" fill="hold" nodeType="withEffect" p14:presetBounceEnd="40000">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14:bounceEnd="40000">
                                          <p:cBhvr additive="base">
                                            <p:cTn id="23" dur="75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2" presetClass="entr" presetSubtype="2" fill="hold" grpId="0" nodeType="withEffect">
                                      <p:stCondLst>
                                        <p:cond delay="7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2" presetClass="entr" presetSubtype="2" fill="hold" grpId="0" nodeType="withEffect">
                                      <p:stCondLst>
                                        <p:cond delay="7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a:xfrm>
            <a:off x="5508103" y="2172571"/>
            <a:ext cx="4824537" cy="2959211"/>
          </a:xfrm>
          <a:prstGeom prst="parallelogram">
            <a:avLst>
              <a:gd name="adj" fmla="val 122113"/>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MH_Other_1"/>
          <p:cNvSpPr/>
          <p:nvPr>
            <p:custDataLst>
              <p:tags r:id="rId1"/>
            </p:custDataLst>
          </p:nvPr>
        </p:nvSpPr>
        <p:spPr>
          <a:xfrm>
            <a:off x="654050" y="1416050"/>
            <a:ext cx="1781810" cy="2967355"/>
          </a:xfrm>
          <a:prstGeom prst="rect">
            <a:avLst/>
          </a:prstGeom>
          <a:solidFill>
            <a:schemeClr val="bg1">
              <a:lumMod val="95000"/>
            </a:schemeClr>
          </a:solidFill>
          <a:ln w="12700">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MH_Other_2"/>
          <p:cNvSpPr/>
          <p:nvPr>
            <p:custDataLst>
              <p:tags r:id="rId2"/>
            </p:custDataLst>
          </p:nvPr>
        </p:nvSpPr>
        <p:spPr>
          <a:xfrm>
            <a:off x="2012950" y="1256030"/>
            <a:ext cx="2520950" cy="3286760"/>
          </a:xfrm>
          <a:prstGeom prst="rect">
            <a:avLst/>
          </a:prstGeom>
          <a:solidFill>
            <a:schemeClr val="bg1">
              <a:lumMod val="95000"/>
            </a:schemeClr>
          </a:solidFill>
          <a:ln w="12700">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Other_1"/>
          <p:cNvSpPr/>
          <p:nvPr>
            <p:custDataLst>
              <p:tags r:id="rId3"/>
            </p:custDataLst>
          </p:nvPr>
        </p:nvSpPr>
        <p:spPr>
          <a:xfrm>
            <a:off x="3582035" y="1056005"/>
            <a:ext cx="2912110" cy="3680460"/>
          </a:xfrm>
          <a:prstGeom prst="rect">
            <a:avLst/>
          </a:prstGeom>
          <a:solidFill>
            <a:schemeClr val="bg1">
              <a:lumMod val="95000"/>
            </a:schemeClr>
          </a:solidFill>
          <a:ln w="12700">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1"/>
          <p:cNvSpPr>
            <a:spLocks noChangeAspect="1"/>
          </p:cNvSpPr>
          <p:nvPr>
            <p:custDataLst>
              <p:tags r:id="rId4"/>
            </p:custDataLst>
          </p:nvPr>
        </p:nvSpPr>
        <p:spPr>
          <a:xfrm>
            <a:off x="756920" y="1491615"/>
            <a:ext cx="2210435" cy="2808605"/>
          </a:xfrm>
          <a:prstGeom prst="rect">
            <a:avLst/>
          </a:prstGeom>
          <a:blipFill rotWithShape="1">
            <a:blip r:embed="rId5"/>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solidFill>
                <a:prstClr val="white"/>
              </a:solidFill>
            </a:endParaRPr>
          </a:p>
        </p:txBody>
      </p:sp>
      <p:sp>
        <p:nvSpPr>
          <p:cNvPr id="31" name="MH_Other_1"/>
          <p:cNvSpPr>
            <a:spLocks noChangeAspect="1"/>
          </p:cNvSpPr>
          <p:nvPr>
            <p:custDataLst>
              <p:tags r:id="rId6"/>
            </p:custDataLst>
          </p:nvPr>
        </p:nvSpPr>
        <p:spPr>
          <a:xfrm>
            <a:off x="2183130" y="1329055"/>
            <a:ext cx="2472690" cy="3141345"/>
          </a:xfrm>
          <a:prstGeom prst="rect">
            <a:avLst/>
          </a:prstGeom>
          <a:blipFill rotWithShape="1">
            <a:blip r:embed="rId7"/>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solidFill>
                <a:prstClr val="white"/>
              </a:solidFill>
            </a:endParaRPr>
          </a:p>
        </p:txBody>
      </p:sp>
      <p:sp>
        <p:nvSpPr>
          <p:cNvPr id="33" name="MH_Other_1"/>
          <p:cNvSpPr>
            <a:spLocks noChangeAspect="1"/>
          </p:cNvSpPr>
          <p:nvPr>
            <p:custDataLst>
              <p:tags r:id="rId8"/>
            </p:custDataLst>
          </p:nvPr>
        </p:nvSpPr>
        <p:spPr>
          <a:xfrm>
            <a:off x="3683000" y="1172845"/>
            <a:ext cx="2710815" cy="3446145"/>
          </a:xfrm>
          <a:prstGeom prst="rect">
            <a:avLst/>
          </a:prstGeom>
          <a:blipFill rotWithShape="1">
            <a:blip r:embed="rId9"/>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solidFill>
                <a:prstClr val="white"/>
              </a:solidFill>
            </a:endParaRPr>
          </a:p>
        </p:txBody>
      </p:sp>
      <p:sp>
        <p:nvSpPr>
          <p:cNvPr id="20" name="文本框 19"/>
          <p:cNvSpPr txBox="1"/>
          <p:nvPr/>
        </p:nvSpPr>
        <p:spPr>
          <a:xfrm>
            <a:off x="928370" y="255270"/>
            <a:ext cx="1884680" cy="368300"/>
          </a:xfrm>
          <a:prstGeom prst="rect">
            <a:avLst/>
          </a:prstGeom>
          <a:noFill/>
        </p:spPr>
        <p:txBody>
          <a:bodyPr wrap="none" rtlCol="0">
            <a:spAutoFit/>
          </a:bodyPr>
          <a:lstStyle/>
          <a:p>
            <a:pPr algn="l"/>
            <a:r>
              <a:rPr lang="en-US" altLang="zh-CN" b="1" dirty="0">
                <a:solidFill>
                  <a:srgbClr val="1F4569"/>
                </a:solidFill>
              </a:rPr>
              <a:t>ISO Certificates</a:t>
            </a:r>
            <a:endParaRPr lang="en-US" altLang="zh-CN" b="1" dirty="0">
              <a:solidFill>
                <a:srgbClr val="1F4569"/>
              </a:solidFill>
            </a:endParaRPr>
          </a:p>
        </p:txBody>
      </p:sp>
      <p:sp>
        <p:nvSpPr>
          <p:cNvPr id="34" name="平行四边形 33"/>
          <p:cNvSpPr/>
          <p:nvPr/>
        </p:nvSpPr>
        <p:spPr>
          <a:xfrm>
            <a:off x="5326347" y="3913996"/>
            <a:ext cx="1520246" cy="1051131"/>
          </a:xfrm>
          <a:prstGeom prst="parallelogram">
            <a:avLst>
              <a:gd name="adj" fmla="val 123649"/>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012015" y="-220400"/>
            <a:ext cx="1703145" cy="1226704"/>
            <a:chOff x="7812360" y="-78710"/>
            <a:chExt cx="1684451" cy="1213240"/>
          </a:xfrm>
        </p:grpSpPr>
        <p:sp>
          <p:nvSpPr>
            <p:cNvPr id="37" name="等腰三角形 36"/>
            <p:cNvSpPr/>
            <p:nvPr/>
          </p:nvSpPr>
          <p:spPr>
            <a:xfrm flipV="1">
              <a:off x="7812360" y="-78710"/>
              <a:ext cx="1684451" cy="843560"/>
            </a:xfrm>
            <a:prstGeom prst="triangle">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2700000">
              <a:off x="8463305" y="949444"/>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2700000">
              <a:off x="8137427" y="616092"/>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flipH="1">
            <a:off x="4985741" y="2172571"/>
            <a:ext cx="4157207" cy="2969433"/>
            <a:chOff x="0" y="2643819"/>
            <a:chExt cx="3496340" cy="2497385"/>
          </a:xfrm>
        </p:grpSpPr>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520" y="2643819"/>
              <a:ext cx="1810604" cy="2497385"/>
            </a:xfrm>
            <a:prstGeom prst="rect">
              <a:avLst/>
            </a:prstGeom>
          </p:spPr>
        </p:pic>
        <p:pic>
          <p:nvPicPr>
            <p:cNvPr id="4"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213279"/>
              <a:ext cx="3496340" cy="1925068"/>
            </a:xfrm>
            <a:prstGeom prst="rect">
              <a:avLst/>
            </a:prstGeom>
          </p:spPr>
        </p:pic>
      </p:grpSp>
      <p:sp>
        <p:nvSpPr>
          <p:cNvPr id="2" name="TextBox 11"/>
          <p:cNvSpPr txBox="1">
            <a:spLocks noChangeArrowheads="1"/>
          </p:cNvSpPr>
          <p:nvPr/>
        </p:nvSpPr>
        <p:spPr bwMode="auto">
          <a:xfrm flipH="1">
            <a:off x="928673" y="53520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ISO14001, ISO45001, ISO9001</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1000"/>
                            </p:stCondLst>
                            <p:childTnLst>
                              <p:par>
                                <p:cTn id="22" presetID="2" presetClass="entr" presetSubtype="9"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125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 grpId="0" bldLvl="0" animBg="1"/>
      <p:bldP spid="23" grpId="0" bldLvl="0" animBg="1"/>
      <p:bldP spid="32" grpId="0" bldLvl="0" animBg="1"/>
      <p:bldP spid="30" grpId="0" bldLvl="0" animBg="1"/>
      <p:bldP spid="31" grpId="0" bldLvl="0" animBg="1"/>
      <p:bldP spid="33" grpId="0" bldLvl="0" animBg="1"/>
      <p:bldP spid="3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8788400 w 12192000"/>
              <a:gd name="connsiteY1-4" fmla="*/ 0 h 6858000"/>
              <a:gd name="connsiteX2-5" fmla="*/ 12192000 w 12192000"/>
              <a:gd name="connsiteY2-6" fmla="*/ 0 h 6858000"/>
              <a:gd name="connsiteX3-7" fmla="*/ 12192000 w 12192000"/>
              <a:gd name="connsiteY3-8" fmla="*/ 6858000 h 6858000"/>
              <a:gd name="connsiteX4-9" fmla="*/ 0 w 12192000"/>
              <a:gd name="connsiteY4-10" fmla="*/ 6858000 h 6858000"/>
              <a:gd name="connsiteX5" fmla="*/ 0 w 12192000"/>
              <a:gd name="connsiteY5" fmla="*/ 0 h 6858000"/>
              <a:gd name="connsiteX0-11" fmla="*/ 0 w 12192000"/>
              <a:gd name="connsiteY0-12" fmla="*/ 0 h 6858000"/>
              <a:gd name="connsiteX1-13" fmla="*/ 8788400 w 12192000"/>
              <a:gd name="connsiteY1-14" fmla="*/ 0 h 6858000"/>
              <a:gd name="connsiteX2-15" fmla="*/ 12192000 w 12192000"/>
              <a:gd name="connsiteY2-16" fmla="*/ 0 h 6858000"/>
              <a:gd name="connsiteX3-17" fmla="*/ 12166600 w 12192000"/>
              <a:gd name="connsiteY3-18" fmla="*/ 2768600 h 6858000"/>
              <a:gd name="connsiteX4-19" fmla="*/ 12192000 w 12192000"/>
              <a:gd name="connsiteY4-20" fmla="*/ 6858000 h 6858000"/>
              <a:gd name="connsiteX5-21" fmla="*/ 0 w 12192000"/>
              <a:gd name="connsiteY5-22" fmla="*/ 6858000 h 6858000"/>
              <a:gd name="connsiteX6" fmla="*/ 0 w 12192000"/>
              <a:gd name="connsiteY6" fmla="*/ 0 h 6858000"/>
              <a:gd name="connsiteX0-23" fmla="*/ 0 w 12192000"/>
              <a:gd name="connsiteY0-24" fmla="*/ 0 h 6858000"/>
              <a:gd name="connsiteX1-25" fmla="*/ 8788400 w 12192000"/>
              <a:gd name="connsiteY1-26" fmla="*/ 0 h 6858000"/>
              <a:gd name="connsiteX2-27" fmla="*/ 12192000 w 12192000"/>
              <a:gd name="connsiteY2-28" fmla="*/ 0 h 6858000"/>
              <a:gd name="connsiteX3-29" fmla="*/ 12166600 w 12192000"/>
              <a:gd name="connsiteY3-30" fmla="*/ 2768600 h 6858000"/>
              <a:gd name="connsiteX4-31" fmla="*/ 12192000 w 12192000"/>
              <a:gd name="connsiteY4-32" fmla="*/ 6858000 h 6858000"/>
              <a:gd name="connsiteX5-33" fmla="*/ 2362200 w 12192000"/>
              <a:gd name="connsiteY5-34" fmla="*/ 6858000 h 6858000"/>
              <a:gd name="connsiteX6-35" fmla="*/ 0 w 12192000"/>
              <a:gd name="connsiteY6-36" fmla="*/ 6858000 h 6858000"/>
              <a:gd name="connsiteX7" fmla="*/ 0 w 12192000"/>
              <a:gd name="connsiteY7" fmla="*/ 0 h 6858000"/>
              <a:gd name="connsiteX0-37" fmla="*/ 0 w 12192000"/>
              <a:gd name="connsiteY0-38" fmla="*/ 0 h 6858000"/>
              <a:gd name="connsiteX1-39" fmla="*/ 8788400 w 12192000"/>
              <a:gd name="connsiteY1-40" fmla="*/ 0 h 6858000"/>
              <a:gd name="connsiteX2-41" fmla="*/ 12192000 w 12192000"/>
              <a:gd name="connsiteY2-42" fmla="*/ 0 h 6858000"/>
              <a:gd name="connsiteX3-43" fmla="*/ 12166600 w 12192000"/>
              <a:gd name="connsiteY3-44" fmla="*/ 2768600 h 6858000"/>
              <a:gd name="connsiteX4-45" fmla="*/ 2362200 w 12192000"/>
              <a:gd name="connsiteY4-46" fmla="*/ 6858000 h 6858000"/>
              <a:gd name="connsiteX5-47" fmla="*/ 0 w 12192000"/>
              <a:gd name="connsiteY5-48" fmla="*/ 6858000 h 6858000"/>
              <a:gd name="connsiteX6-49" fmla="*/ 0 w 12192000"/>
              <a:gd name="connsiteY6-50" fmla="*/ 0 h 6858000"/>
              <a:gd name="connsiteX0-51" fmla="*/ 0 w 12192000"/>
              <a:gd name="connsiteY0-52" fmla="*/ 6858000 h 6858000"/>
              <a:gd name="connsiteX1-53" fmla="*/ 8788400 w 12192000"/>
              <a:gd name="connsiteY1-54" fmla="*/ 0 h 6858000"/>
              <a:gd name="connsiteX2-55" fmla="*/ 12192000 w 12192000"/>
              <a:gd name="connsiteY2-56" fmla="*/ 0 h 6858000"/>
              <a:gd name="connsiteX3-57" fmla="*/ 12166600 w 12192000"/>
              <a:gd name="connsiteY3-58" fmla="*/ 2768600 h 6858000"/>
              <a:gd name="connsiteX4-59" fmla="*/ 2362200 w 12192000"/>
              <a:gd name="connsiteY4-60" fmla="*/ 6858000 h 6858000"/>
              <a:gd name="connsiteX5-61" fmla="*/ 0 w 12192000"/>
              <a:gd name="connsiteY5-62"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6858000">
                <a:moveTo>
                  <a:pt x="0" y="6858000"/>
                </a:moveTo>
                <a:lnTo>
                  <a:pt x="8788400" y="0"/>
                </a:lnTo>
                <a:lnTo>
                  <a:pt x="12192000" y="0"/>
                </a:lnTo>
                <a:lnTo>
                  <a:pt x="12166600" y="2768600"/>
                </a:lnTo>
                <a:lnTo>
                  <a:pt x="2362200" y="6858000"/>
                </a:lnTo>
                <a:lnTo>
                  <a:pt x="0" y="68580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1"/>
          <p:cNvPicPr>
            <a:picLocks noChangeAspect="1"/>
          </p:cNvPicPr>
          <p:nvPr/>
        </p:nvPicPr>
        <p:blipFill>
          <a:blip r:embed="rId1"/>
          <a:srcRect/>
          <a:stretch>
            <a:fillRect/>
          </a:stretch>
        </p:blipFill>
        <p:spPr>
          <a:xfrm>
            <a:off x="2597785" y="949960"/>
            <a:ext cx="3390900" cy="3148330"/>
          </a:xfrm>
          <a:prstGeom prst="rect">
            <a:avLst/>
          </a:prstGeom>
          <a:solidFill>
            <a:srgbClr val="0585A9"/>
          </a:solidFill>
          <a:ln w="15875">
            <a:solidFill>
              <a:srgbClr val="42B7CE"/>
            </a:solidFill>
          </a:ln>
        </p:spPr>
      </p:pic>
      <p:grpSp>
        <p:nvGrpSpPr>
          <p:cNvPr id="25" name="组合 24"/>
          <p:cNvGrpSpPr/>
          <p:nvPr/>
        </p:nvGrpSpPr>
        <p:grpSpPr>
          <a:xfrm>
            <a:off x="320477" y="2764160"/>
            <a:ext cx="2659096" cy="2258831"/>
            <a:chOff x="534988" y="1879926"/>
            <a:chExt cx="4875212" cy="4141362"/>
          </a:xfrm>
        </p:grpSpPr>
        <p:pic>
          <p:nvPicPr>
            <p:cNvPr id="26" name="图片 10"/>
            <p:cNvPicPr>
              <a:picLocks noChangeAspect="1" noChangeArrowheads="1"/>
            </p:cNvPicPr>
            <p:nvPr/>
          </p:nvPicPr>
          <p:blipFill>
            <a:blip r:embed="rId2"/>
            <a:srcRect/>
            <a:stretch>
              <a:fillRect/>
            </a:stretch>
          </p:blipFill>
          <p:spPr bwMode="auto">
            <a:xfrm>
              <a:off x="534988" y="1879926"/>
              <a:ext cx="4875212" cy="37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椭圆 26"/>
            <p:cNvSpPr/>
            <p:nvPr/>
          </p:nvSpPr>
          <p:spPr>
            <a:xfrm>
              <a:off x="793524" y="5481538"/>
              <a:ext cx="4521649" cy="539750"/>
            </a:xfrm>
            <a:prstGeom prst="ellipse">
              <a:avLst/>
            </a:prstGeom>
            <a:gradFill flip="none" rotWithShape="1">
              <a:gsLst>
                <a:gs pos="100000">
                  <a:srgbClr val="B16F27">
                    <a:alpha val="0"/>
                  </a:srgbClr>
                </a:gs>
                <a:gs pos="17000">
                  <a:srgbClr val="070502">
                    <a:alpha val="51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nvGrpSpPr>
          <p:cNvPr id="35" name="组合 34"/>
          <p:cNvGrpSpPr/>
          <p:nvPr/>
        </p:nvGrpSpPr>
        <p:grpSpPr>
          <a:xfrm>
            <a:off x="947634" y="309304"/>
            <a:ext cx="2392228" cy="502762"/>
            <a:chOff x="947634" y="309304"/>
            <a:chExt cx="2392228" cy="502762"/>
          </a:xfrm>
        </p:grpSpPr>
        <p:sp>
          <p:nvSpPr>
            <p:cNvPr id="36"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SGS, TTS Assessment</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7" name="文本框 36"/>
            <p:cNvSpPr txBox="1"/>
            <p:nvPr/>
          </p:nvSpPr>
          <p:spPr>
            <a:xfrm>
              <a:off x="947634" y="309304"/>
              <a:ext cx="1694180" cy="368300"/>
            </a:xfrm>
            <a:prstGeom prst="rect">
              <a:avLst/>
            </a:prstGeom>
            <a:noFill/>
          </p:spPr>
          <p:txBody>
            <a:bodyPr wrap="none" rtlCol="0">
              <a:spAutoFit/>
            </a:bodyPr>
            <a:lstStyle/>
            <a:p>
              <a:r>
                <a:rPr lang="en-US" altLang="zh-CN" b="1" dirty="0">
                  <a:solidFill>
                    <a:srgbClr val="1F4569"/>
                  </a:solidFill>
                </a:rPr>
                <a:t>Qualifications</a:t>
              </a:r>
              <a:endParaRPr lang="en-US" altLang="zh-CN" b="1" dirty="0">
                <a:solidFill>
                  <a:srgbClr val="1F4569"/>
                </a:solidFill>
              </a:endParaRPr>
            </a:p>
          </p:txBody>
        </p:sp>
      </p:grpSp>
      <p:pic>
        <p:nvPicPr>
          <p:cNvPr id="9" name="图片 8" descr="2"/>
          <p:cNvPicPr>
            <a:picLocks noChangeAspect="1"/>
          </p:cNvPicPr>
          <p:nvPr/>
        </p:nvPicPr>
        <p:blipFill>
          <a:blip r:embed="rId3"/>
          <a:srcRect/>
          <a:stretch>
            <a:fillRect/>
          </a:stretch>
        </p:blipFill>
        <p:spPr>
          <a:xfrm>
            <a:off x="5408930" y="1724660"/>
            <a:ext cx="3194050" cy="3155950"/>
          </a:xfrm>
          <a:prstGeom prst="rect">
            <a:avLst/>
          </a:prstGeom>
          <a:ln w="15875">
            <a:solidFill>
              <a:srgbClr val="42B7CE"/>
            </a:solid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1" fmla="*/ 0 w 5091181"/>
              <a:gd name="connsiteY0-2" fmla="*/ 0 h 5143500"/>
              <a:gd name="connsiteX1-3" fmla="*/ 5091181 w 5091181"/>
              <a:gd name="connsiteY1-4" fmla="*/ 0 h 5143500"/>
              <a:gd name="connsiteX2-5" fmla="*/ 0 w 5091181"/>
              <a:gd name="connsiteY2-6" fmla="*/ 5143500 h 5143500"/>
              <a:gd name="connsiteX3-7" fmla="*/ 0 w 5091181"/>
              <a:gd name="connsiteY3-8" fmla="*/ 0 h 5143500"/>
            </a:gdLst>
            <a:ahLst/>
            <a:cxnLst>
              <a:cxn ang="0">
                <a:pos x="connsiteX0-1" y="connsiteY0-2"/>
              </a:cxn>
              <a:cxn ang="0">
                <a:pos x="connsiteX1-3" y="connsiteY1-4"/>
              </a:cxn>
              <a:cxn ang="0">
                <a:pos x="connsiteX2-5" y="connsiteY2-6"/>
              </a:cxn>
              <a:cxn ang="0">
                <a:pos x="connsiteX3-7" y="connsiteY3-8"/>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1" fmla="*/ 0 w 7812360"/>
              <a:gd name="connsiteY0-2" fmla="*/ 0 h 5143500"/>
              <a:gd name="connsiteX1-3" fmla="*/ 2081463 w 7812360"/>
              <a:gd name="connsiteY1-4" fmla="*/ 0 h 5143500"/>
              <a:gd name="connsiteX2-5" fmla="*/ 7812360 w 7812360"/>
              <a:gd name="connsiteY2-6" fmla="*/ 0 h 5143500"/>
              <a:gd name="connsiteX3-7" fmla="*/ 7812360 w 7812360"/>
              <a:gd name="connsiteY3-8" fmla="*/ 5143500 h 5143500"/>
              <a:gd name="connsiteX4-9" fmla="*/ 0 w 7812360"/>
              <a:gd name="connsiteY4-10" fmla="*/ 5143500 h 5143500"/>
              <a:gd name="connsiteX5" fmla="*/ 0 w 7812360"/>
              <a:gd name="connsiteY5" fmla="*/ 0 h 5143500"/>
              <a:gd name="connsiteX0-11" fmla="*/ 0 w 7812360"/>
              <a:gd name="connsiteY0-12" fmla="*/ 0 h 5143500"/>
              <a:gd name="connsiteX1-13" fmla="*/ 2081463 w 7812360"/>
              <a:gd name="connsiteY1-14" fmla="*/ 0 h 5143500"/>
              <a:gd name="connsiteX2-15" fmla="*/ 7812360 w 7812360"/>
              <a:gd name="connsiteY2-16" fmla="*/ 5143500 h 5143500"/>
              <a:gd name="connsiteX3-17" fmla="*/ 0 w 7812360"/>
              <a:gd name="connsiteY3-18" fmla="*/ 5143500 h 5143500"/>
              <a:gd name="connsiteX4-19" fmla="*/ 0 w 7812360"/>
              <a:gd name="connsiteY4-20" fmla="*/ 0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20245" y="1146106"/>
            <a:ext cx="1983151" cy="156845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endParaRPr lang="en-US" altLang="zh-CN" sz="4800" b="1" dirty="0">
              <a:solidFill>
                <a:schemeClr val="bg1"/>
              </a:solidFill>
              <a:latin typeface="Aparajita" panose="020B0604020202020204" pitchFamily="34" charset="0"/>
              <a:cs typeface="Aparajita" panose="020B0604020202020204" pitchFamily="34" charset="0"/>
            </a:endParaRPr>
          </a:p>
          <a:p>
            <a:pPr algn="ctr"/>
            <a:r>
              <a:rPr lang="en-US" altLang="zh-CN" sz="4800" b="1" dirty="0">
                <a:solidFill>
                  <a:schemeClr val="bg1"/>
                </a:solidFill>
                <a:latin typeface="Aparajita" panose="020B0604020202020204" pitchFamily="34" charset="0"/>
                <a:cs typeface="Aparajita" panose="020B0604020202020204" pitchFamily="34" charset="0"/>
              </a:rPr>
              <a:t>02</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19"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1" fmla="*/ 0 w 7812360"/>
              <a:gd name="connsiteY0-2" fmla="*/ 3701842 h 3701842"/>
              <a:gd name="connsiteX1-3" fmla="*/ 3713675 w 7812360"/>
              <a:gd name="connsiteY1-4" fmla="*/ 0 h 3701842"/>
              <a:gd name="connsiteX2-5" fmla="*/ 7812360 w 7812360"/>
              <a:gd name="connsiteY2-6" fmla="*/ 3701842 h 3701842"/>
              <a:gd name="connsiteX3-7" fmla="*/ 0 w 7812360"/>
              <a:gd name="connsiteY3-8" fmla="*/ 3701842 h 3701842"/>
            </a:gdLst>
            <a:ahLst/>
            <a:cxnLst>
              <a:cxn ang="0">
                <a:pos x="connsiteX0-1" y="connsiteY0-2"/>
              </a:cxn>
              <a:cxn ang="0">
                <a:pos x="connsiteX1-3" y="connsiteY1-4"/>
              </a:cxn>
              <a:cxn ang="0">
                <a:pos x="connsiteX2-5" y="connsiteY2-6"/>
              </a:cxn>
              <a:cxn ang="0">
                <a:pos x="connsiteX3-7" y="connsiteY3-8"/>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143983" y="3310880"/>
            <a:ext cx="1706880" cy="645160"/>
          </a:xfrm>
          <a:prstGeom prst="rect">
            <a:avLst/>
          </a:prstGeom>
          <a:noFill/>
        </p:spPr>
        <p:txBody>
          <a:bodyPr wrap="none" rtlCol="0">
            <a:spAutoFit/>
          </a:bodyPr>
          <a:lstStyle/>
          <a:p>
            <a:pPr marL="0" lvl="1" algn="l"/>
            <a:r>
              <a:rPr lang="en-US" sz="36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Factory</a:t>
            </a:r>
            <a:endParaRPr lang="en-US" sz="3600" b="1" dirty="0">
              <a:solidFill>
                <a:schemeClr val="bg1"/>
              </a:solidFill>
              <a:latin typeface="微软雅黑" panose="020B0503020204020204" pitchFamily="34" charset="-122"/>
            </a:endParaRPr>
          </a:p>
        </p:txBody>
      </p:sp>
      <p:sp>
        <p:nvSpPr>
          <p:cNvPr id="22" name="TextBox 11"/>
          <p:cNvSpPr txBox="1">
            <a:spLocks noChangeArrowheads="1"/>
          </p:cNvSpPr>
          <p:nvPr/>
        </p:nvSpPr>
        <p:spPr bwMode="auto">
          <a:xfrm flipH="1">
            <a:off x="2373025" y="3867199"/>
            <a:ext cx="3249391" cy="3067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Tours</a:t>
            </a:r>
            <a:endPar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1"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6" grpId="0" bldLvl="0" animBg="1"/>
      <p:bldP spid="10" grpId="0"/>
      <p:bldP spid="19" grpId="0" bldLvl="0" animBg="1"/>
      <p:bldP spid="12" grpId="0"/>
      <p:bldP spid="22" grpId="0" bldLvl="0" animBg="1"/>
      <p:bldP spid="2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7"/>
          <p:cNvSpPr>
            <a:spLocks noChangeArrowheads="1"/>
          </p:cNvSpPr>
          <p:nvPr/>
        </p:nvSpPr>
        <p:spPr bwMode="auto">
          <a:xfrm>
            <a:off x="6456045" y="1247140"/>
            <a:ext cx="1755775" cy="1440180"/>
          </a:xfrm>
          <a:prstGeom prst="rect">
            <a:avLst/>
          </a:prstGeom>
          <a:blipFill dpi="0" rotWithShape="1">
            <a:blip r:embed="rId1"/>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3" name="矩形 12"/>
          <p:cNvSpPr/>
          <p:nvPr/>
        </p:nvSpPr>
        <p:spPr bwMode="auto">
          <a:xfrm>
            <a:off x="6456045" y="2475230"/>
            <a:ext cx="1755775" cy="212725"/>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CNC Punching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947634" y="309304"/>
            <a:ext cx="2392228" cy="502762"/>
            <a:chOff x="947634" y="309304"/>
            <a:chExt cx="2392228" cy="502762"/>
          </a:xfrm>
        </p:grpSpPr>
        <p:sp>
          <p:nvSpPr>
            <p:cNvPr id="16"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How Do We Make Steel Furniture?</a:t>
              </a:r>
              <a:endPar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8" name="文本框 17"/>
            <p:cNvSpPr txBox="1"/>
            <p:nvPr/>
          </p:nvSpPr>
          <p:spPr>
            <a:xfrm>
              <a:off x="947634" y="309304"/>
              <a:ext cx="2341880" cy="368300"/>
            </a:xfrm>
            <a:prstGeom prst="rect">
              <a:avLst/>
            </a:prstGeom>
            <a:noFill/>
          </p:spPr>
          <p:txBody>
            <a:bodyPr wrap="none" rtlCol="0">
              <a:spAutoFit/>
            </a:bodyPr>
            <a:lstStyle/>
            <a:p>
              <a:r>
                <a:rPr lang="en-US" altLang="zh-CN" b="1" dirty="0">
                  <a:solidFill>
                    <a:srgbClr val="1F4569"/>
                  </a:solidFill>
                </a:rPr>
                <a:t>Production Process</a:t>
              </a:r>
              <a:endParaRPr lang="en-US" altLang="zh-CN" b="1" dirty="0">
                <a:solidFill>
                  <a:srgbClr val="1F4569"/>
                </a:solidFill>
              </a:endParaRPr>
            </a:p>
          </p:txBody>
        </p:sp>
      </p:grpSp>
      <p:sp>
        <p:nvSpPr>
          <p:cNvPr id="2" name="矩形 1"/>
          <p:cNvSpPr>
            <a:spLocks noChangeArrowheads="1"/>
          </p:cNvSpPr>
          <p:nvPr/>
        </p:nvSpPr>
        <p:spPr bwMode="auto">
          <a:xfrm>
            <a:off x="1017905" y="1247140"/>
            <a:ext cx="1767840" cy="1440180"/>
          </a:xfrm>
          <a:prstGeom prst="rect">
            <a:avLst/>
          </a:prstGeom>
          <a:blipFill dpi="0" rotWithShape="1">
            <a:blip r:embed="rId2"/>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3" name="矩形 4"/>
          <p:cNvSpPr>
            <a:spLocks noChangeArrowheads="1"/>
          </p:cNvSpPr>
          <p:nvPr/>
        </p:nvSpPr>
        <p:spPr bwMode="auto">
          <a:xfrm>
            <a:off x="2866390" y="1247140"/>
            <a:ext cx="1711960" cy="1440180"/>
          </a:xfrm>
          <a:prstGeom prst="rect">
            <a:avLst/>
          </a:prstGeom>
          <a:blipFill dpi="0" rotWithShape="1">
            <a:blip r:embed="rId3"/>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4" name="矩形 9"/>
          <p:cNvSpPr>
            <a:spLocks noChangeArrowheads="1"/>
          </p:cNvSpPr>
          <p:nvPr/>
        </p:nvSpPr>
        <p:spPr bwMode="auto">
          <a:xfrm>
            <a:off x="4665345" y="1247140"/>
            <a:ext cx="1711960" cy="1440180"/>
          </a:xfrm>
          <a:prstGeom prst="rect">
            <a:avLst/>
          </a:prstGeom>
          <a:blipFill dpi="0" rotWithShape="1">
            <a:blip r:embed="rId4"/>
            <a:srcRect/>
            <a:stretch>
              <a:fillRect/>
            </a:stretch>
          </a:blipFill>
          <a:ln w="38100">
            <a:solidFill>
              <a:schemeClr val="bg1">
                <a:lumMod val="85000"/>
              </a:schemeClr>
            </a:solidFill>
          </a:ln>
        </p:spPr>
        <p:txBody>
          <a:bodyPr lIns="81629" tIns="40815" rIns="81629" bIns="40815" anchor="ctr"/>
          <a:lstStyle/>
          <a:p>
            <a:pPr algn="ctr"/>
            <a:endParaRPr lang="zh-CN" altLang="en-US" sz="1180">
              <a:solidFill>
                <a:srgbClr val="FFFFFF"/>
              </a:solidFill>
              <a:latin typeface="微软雅黑" panose="020B0503020204020204" pitchFamily="34" charset="-122"/>
              <a:ea typeface="微软雅黑" panose="020B0503020204020204" pitchFamily="34" charset="-122"/>
            </a:endParaRPr>
          </a:p>
        </p:txBody>
      </p:sp>
      <p:sp>
        <p:nvSpPr>
          <p:cNvPr id="10" name="矩形 7"/>
          <p:cNvSpPr>
            <a:spLocks noChangeArrowheads="1"/>
          </p:cNvSpPr>
          <p:nvPr/>
        </p:nvSpPr>
        <p:spPr bwMode="auto">
          <a:xfrm>
            <a:off x="6456045" y="3112770"/>
            <a:ext cx="1755775" cy="1440180"/>
          </a:xfrm>
          <a:prstGeom prst="rect">
            <a:avLst/>
          </a:prstGeom>
          <a:blipFill dpi="0" rotWithShape="1">
            <a:blip r:embed="rId5"/>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24" name="矩形 9"/>
          <p:cNvSpPr>
            <a:spLocks noChangeArrowheads="1"/>
          </p:cNvSpPr>
          <p:nvPr/>
        </p:nvSpPr>
        <p:spPr bwMode="auto">
          <a:xfrm>
            <a:off x="4665345" y="3112770"/>
            <a:ext cx="1711960" cy="1440180"/>
          </a:xfrm>
          <a:prstGeom prst="rect">
            <a:avLst/>
          </a:prstGeom>
          <a:blipFill dpi="0" rotWithShape="1">
            <a:blip r:embed="rId6"/>
            <a:srcRect/>
            <a:stretch>
              <a:fillRect/>
            </a:stretch>
          </a:blipFill>
          <a:ln w="38100">
            <a:solidFill>
              <a:schemeClr val="bg1">
                <a:lumMod val="85000"/>
              </a:schemeClr>
            </a:solidFill>
          </a:ln>
        </p:spPr>
        <p:txBody>
          <a:bodyPr lIns="81629" tIns="40815" rIns="81629" bIns="40815" anchor="ctr"/>
          <a:lstStyle/>
          <a:p>
            <a:pPr algn="ctr"/>
            <a:endParaRPr lang="zh-CN" altLang="en-US" sz="1180">
              <a:solidFill>
                <a:srgbClr val="FFFFFF"/>
              </a:solidFill>
              <a:latin typeface="微软雅黑" panose="020B0503020204020204" pitchFamily="34" charset="-122"/>
              <a:ea typeface="微软雅黑" panose="020B0503020204020204" pitchFamily="34" charset="-122"/>
            </a:endParaRPr>
          </a:p>
        </p:txBody>
      </p:sp>
      <p:sp>
        <p:nvSpPr>
          <p:cNvPr id="20" name="矩形 19"/>
          <p:cNvSpPr/>
          <p:nvPr/>
        </p:nvSpPr>
        <p:spPr bwMode="auto">
          <a:xfrm>
            <a:off x="6456045" y="4340225"/>
            <a:ext cx="1755775" cy="212725"/>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sym typeface="+mn-ea"/>
              </a:rPr>
              <a:t>Powder </a:t>
            </a:r>
            <a:r>
              <a:rPr lang="en-US" altLang="zh-CN" sz="1200" b="1" dirty="0">
                <a:solidFill>
                  <a:srgbClr val="F8F8F8"/>
                </a:solidFill>
                <a:latin typeface="微软雅黑" panose="020B0503020204020204" pitchFamily="34" charset="-122"/>
                <a:ea typeface="微软雅黑" panose="020B0503020204020204" pitchFamily="34" charset="-122"/>
                <a:sym typeface="+mn-ea"/>
              </a:rPr>
              <a:t>C</a:t>
            </a:r>
            <a:r>
              <a:rPr lang="zh-CN" altLang="en-US" sz="1200" b="1" dirty="0">
                <a:solidFill>
                  <a:srgbClr val="F8F8F8"/>
                </a:solidFill>
                <a:latin typeface="微软雅黑" panose="020B0503020204020204" pitchFamily="34" charset="-122"/>
                <a:ea typeface="微软雅黑" panose="020B0503020204020204" pitchFamily="34" charset="-122"/>
                <a:sym typeface="+mn-ea"/>
              </a:rPr>
              <a:t>oating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4665345" y="4342130"/>
            <a:ext cx="1711960" cy="213995"/>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sym typeface="+mn-ea"/>
              </a:rPr>
              <a:t>Surface </a:t>
            </a:r>
            <a:r>
              <a:rPr lang="en-US" altLang="zh-CN" sz="1200" b="1" dirty="0">
                <a:solidFill>
                  <a:srgbClr val="F8F8F8"/>
                </a:solidFill>
                <a:latin typeface="微软雅黑" panose="020B0503020204020204" pitchFamily="34" charset="-122"/>
                <a:ea typeface="微软雅黑" panose="020B0503020204020204" pitchFamily="34" charset="-122"/>
                <a:sym typeface="+mn-ea"/>
              </a:rPr>
              <a:t>T</a:t>
            </a:r>
            <a:r>
              <a:rPr lang="zh-CN" altLang="en-US" sz="1200" b="1" dirty="0">
                <a:solidFill>
                  <a:srgbClr val="F8F8F8"/>
                </a:solidFill>
                <a:latin typeface="微软雅黑" panose="020B0503020204020204" pitchFamily="34" charset="-122"/>
                <a:ea typeface="微软雅黑" panose="020B0503020204020204" pitchFamily="34" charset="-122"/>
                <a:sym typeface="+mn-ea"/>
              </a:rPr>
              <a:t>reatment</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1017905" y="3112770"/>
            <a:ext cx="1767840" cy="1440180"/>
          </a:xfrm>
          <a:prstGeom prst="rect">
            <a:avLst/>
          </a:prstGeom>
          <a:blipFill dpi="0" rotWithShape="1">
            <a:blip r:embed="rId7"/>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23" name="矩形 4"/>
          <p:cNvSpPr>
            <a:spLocks noChangeArrowheads="1"/>
          </p:cNvSpPr>
          <p:nvPr/>
        </p:nvSpPr>
        <p:spPr bwMode="auto">
          <a:xfrm>
            <a:off x="2866390" y="3112770"/>
            <a:ext cx="1711960" cy="1440180"/>
          </a:xfrm>
          <a:prstGeom prst="rect">
            <a:avLst/>
          </a:prstGeom>
          <a:blipFill dpi="0" rotWithShape="1">
            <a:blip r:embed="rId8"/>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26" name="矩形 25"/>
          <p:cNvSpPr/>
          <p:nvPr/>
        </p:nvSpPr>
        <p:spPr bwMode="auto">
          <a:xfrm>
            <a:off x="2866390" y="2475230"/>
            <a:ext cx="1711960" cy="212725"/>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Cutting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4665345" y="2473325"/>
            <a:ext cx="1711960" cy="213995"/>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altLang="zh-CN" sz="1200" b="1" dirty="0">
                <a:solidFill>
                  <a:srgbClr val="F8F8F8"/>
                </a:solidFill>
                <a:latin typeface="微软雅黑" panose="020B0503020204020204" pitchFamily="34" charset="-122"/>
                <a:ea typeface="微软雅黑" panose="020B0503020204020204" pitchFamily="34" charset="-122"/>
              </a:rPr>
              <a:t>Mould Stamping</a:t>
            </a:r>
            <a:endParaRPr lang="en-US" altLang="zh-CN" sz="1200" b="1" dirty="0">
              <a:solidFill>
                <a:srgbClr val="F8F8F8"/>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1017905" y="2475865"/>
            <a:ext cx="1767840" cy="212090"/>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Decoiler</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29" name="矩形 28"/>
          <p:cNvSpPr/>
          <p:nvPr/>
        </p:nvSpPr>
        <p:spPr bwMode="auto">
          <a:xfrm>
            <a:off x="2866390" y="4342130"/>
            <a:ext cx="1711960" cy="212725"/>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sym typeface="+mn-ea"/>
              </a:rPr>
              <a:t>Welding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30" name="矩形 29"/>
          <p:cNvSpPr/>
          <p:nvPr/>
        </p:nvSpPr>
        <p:spPr bwMode="auto">
          <a:xfrm>
            <a:off x="1017905" y="4342130"/>
            <a:ext cx="1767840" cy="212090"/>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CNC </a:t>
            </a:r>
            <a:r>
              <a:rPr lang="en-US" altLang="zh-CN" sz="1200" b="1" dirty="0">
                <a:solidFill>
                  <a:srgbClr val="F8F8F8"/>
                </a:solidFill>
                <a:latin typeface="微软雅黑" panose="020B0503020204020204" pitchFamily="34" charset="-122"/>
                <a:ea typeface="微软雅黑" panose="020B0503020204020204" pitchFamily="34" charset="-122"/>
              </a:rPr>
              <a:t>B</a:t>
            </a:r>
            <a:r>
              <a:rPr lang="zh-CN" altLang="en-US" sz="1200" b="1" dirty="0">
                <a:solidFill>
                  <a:srgbClr val="F8F8F8"/>
                </a:solidFill>
                <a:latin typeface="微软雅黑" panose="020B0503020204020204" pitchFamily="34" charset="-122"/>
                <a:ea typeface="微软雅黑" panose="020B0503020204020204" pitchFamily="34" charset="-122"/>
              </a:rPr>
              <a:t>ending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Effect transition="in" filter="fade">
                                      <p:cBhvr>
                                        <p:cTn id="33" dur="1000"/>
                                        <p:tgtEl>
                                          <p:spTgt spid="22"/>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Effect transition="in" filter="fade">
                                      <p:cBhvr>
                                        <p:cTn id="39" dur="1000"/>
                                        <p:tgtEl>
                                          <p:spTgt spid="23"/>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Effect transition="in" filter="fade">
                                      <p:cBhvr>
                                        <p:cTn id="45" dur="1000"/>
                                        <p:tgtEl>
                                          <p:spTgt spid="24"/>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par>
                                <p:cTn id="52" presetID="19" presetClass="entr" presetSubtype="10" fill="hold" grpId="0" nodeType="withEffect">
                                  <p:stCondLst>
                                    <p:cond delay="250"/>
                                  </p:stCondLst>
                                  <p:childTnLst>
                                    <p:set>
                                      <p:cBhvr>
                                        <p:cTn id="53" dur="1" fill="hold">
                                          <p:stCondLst>
                                            <p:cond delay="0"/>
                                          </p:stCondLst>
                                        </p:cTn>
                                        <p:tgtEl>
                                          <p:spTgt spid="28"/>
                                        </p:tgtEl>
                                        <p:attrNameLst>
                                          <p:attrName>style.visibility</p:attrName>
                                        </p:attrNameLst>
                                      </p:cBhvr>
                                      <p:to>
                                        <p:strVal val="visible"/>
                                      </p:to>
                                    </p:set>
                                    <p:anim calcmode="lin" valueType="num">
                                      <p:cBhvr>
                                        <p:cTn id="54" dur="750" fill="hold"/>
                                        <p:tgtEl>
                                          <p:spTgt spid="28"/>
                                        </p:tgtEl>
                                        <p:attrNameLst>
                                          <p:attrName>ppt_w</p:attrName>
                                        </p:attrNameLst>
                                      </p:cBhvr>
                                      <p:tavLst>
                                        <p:tav tm="0" fmla="#ppt_w*sin(2.5*pi*$)">
                                          <p:val>
                                            <p:fltVal val="0"/>
                                          </p:val>
                                        </p:tav>
                                        <p:tav tm="100000">
                                          <p:val>
                                            <p:fltVal val="1"/>
                                          </p:val>
                                        </p:tav>
                                      </p:tavLst>
                                    </p:anim>
                                    <p:anim calcmode="lin" valueType="num">
                                      <p:cBhvr>
                                        <p:cTn id="55" dur="750" fill="hold"/>
                                        <p:tgtEl>
                                          <p:spTgt spid="28"/>
                                        </p:tgtEl>
                                        <p:attrNameLst>
                                          <p:attrName>ppt_h</p:attrName>
                                        </p:attrNameLst>
                                      </p:cBhvr>
                                      <p:tavLst>
                                        <p:tav tm="0">
                                          <p:val>
                                            <p:strVal val="#ppt_h"/>
                                          </p:val>
                                        </p:tav>
                                        <p:tav tm="100000">
                                          <p:val>
                                            <p:strVal val="#ppt_h"/>
                                          </p:val>
                                        </p:tav>
                                      </p:tavLst>
                                    </p:anim>
                                  </p:childTnLst>
                                </p:cTn>
                              </p:par>
                              <p:par>
                                <p:cTn id="56" presetID="19" presetClass="entr" presetSubtype="10"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 calcmode="lin" valueType="num">
                                      <p:cBhvr>
                                        <p:cTn id="58" dur="750" fill="hold"/>
                                        <p:tgtEl>
                                          <p:spTgt spid="26"/>
                                        </p:tgtEl>
                                        <p:attrNameLst>
                                          <p:attrName>ppt_w</p:attrName>
                                        </p:attrNameLst>
                                      </p:cBhvr>
                                      <p:tavLst>
                                        <p:tav tm="0" fmla="#ppt_w*sin(2.5*pi*$)">
                                          <p:val>
                                            <p:fltVal val="0"/>
                                          </p:val>
                                        </p:tav>
                                        <p:tav tm="100000">
                                          <p:val>
                                            <p:fltVal val="1"/>
                                          </p:val>
                                        </p:tav>
                                      </p:tavLst>
                                    </p:anim>
                                    <p:anim calcmode="lin" valueType="num">
                                      <p:cBhvr>
                                        <p:cTn id="59" dur="750" fill="hold"/>
                                        <p:tgtEl>
                                          <p:spTgt spid="26"/>
                                        </p:tgtEl>
                                        <p:attrNameLst>
                                          <p:attrName>ppt_h</p:attrName>
                                        </p:attrNameLst>
                                      </p:cBhvr>
                                      <p:tavLst>
                                        <p:tav tm="0">
                                          <p:val>
                                            <p:strVal val="#ppt_h"/>
                                          </p:val>
                                        </p:tav>
                                        <p:tav tm="100000">
                                          <p:val>
                                            <p:strVal val="#ppt_h"/>
                                          </p:val>
                                        </p:tav>
                                      </p:tavLst>
                                    </p:anim>
                                  </p:childTnLst>
                                </p:cTn>
                              </p:par>
                              <p:par>
                                <p:cTn id="60" presetID="19" presetClass="entr" presetSubtype="10" fill="hold" grpId="0" nodeType="withEffect">
                                  <p:stCondLst>
                                    <p:cond delay="250"/>
                                  </p:stCondLst>
                                  <p:childTnLst>
                                    <p:set>
                                      <p:cBhvr>
                                        <p:cTn id="61" dur="1" fill="hold">
                                          <p:stCondLst>
                                            <p:cond delay="0"/>
                                          </p:stCondLst>
                                        </p:cTn>
                                        <p:tgtEl>
                                          <p:spTgt spid="27"/>
                                        </p:tgtEl>
                                        <p:attrNameLst>
                                          <p:attrName>style.visibility</p:attrName>
                                        </p:attrNameLst>
                                      </p:cBhvr>
                                      <p:to>
                                        <p:strVal val="visible"/>
                                      </p:to>
                                    </p:set>
                                    <p:anim calcmode="lin" valueType="num">
                                      <p:cBhvr>
                                        <p:cTn id="62" dur="750" fill="hold"/>
                                        <p:tgtEl>
                                          <p:spTgt spid="27"/>
                                        </p:tgtEl>
                                        <p:attrNameLst>
                                          <p:attrName>ppt_w</p:attrName>
                                        </p:attrNameLst>
                                      </p:cBhvr>
                                      <p:tavLst>
                                        <p:tav tm="0" fmla="#ppt_w*sin(2.5*pi*$)">
                                          <p:val>
                                            <p:fltVal val="0"/>
                                          </p:val>
                                        </p:tav>
                                        <p:tav tm="100000">
                                          <p:val>
                                            <p:fltVal val="1"/>
                                          </p:val>
                                        </p:tav>
                                      </p:tavLst>
                                    </p:anim>
                                    <p:anim calcmode="lin" valueType="num">
                                      <p:cBhvr>
                                        <p:cTn id="63" dur="750" fill="hold"/>
                                        <p:tgtEl>
                                          <p:spTgt spid="27"/>
                                        </p:tgtEl>
                                        <p:attrNameLst>
                                          <p:attrName>ppt_h</p:attrName>
                                        </p:attrNameLst>
                                      </p:cBhvr>
                                      <p:tavLst>
                                        <p:tav tm="0">
                                          <p:val>
                                            <p:strVal val="#ppt_h"/>
                                          </p:val>
                                        </p:tav>
                                        <p:tav tm="100000">
                                          <p:val>
                                            <p:strVal val="#ppt_h"/>
                                          </p:val>
                                        </p:tav>
                                      </p:tavLst>
                                    </p:anim>
                                  </p:childTnLst>
                                </p:cTn>
                              </p:par>
                              <p:par>
                                <p:cTn id="64" presetID="19" presetClass="entr" presetSubtype="10" fill="hold" grpId="0" nodeType="withEffect">
                                  <p:stCondLst>
                                    <p:cond delay="250"/>
                                  </p:stCondLst>
                                  <p:childTnLst>
                                    <p:set>
                                      <p:cBhvr>
                                        <p:cTn id="65" dur="1" fill="hold">
                                          <p:stCondLst>
                                            <p:cond delay="0"/>
                                          </p:stCondLst>
                                        </p:cTn>
                                        <p:tgtEl>
                                          <p:spTgt spid="13"/>
                                        </p:tgtEl>
                                        <p:attrNameLst>
                                          <p:attrName>style.visibility</p:attrName>
                                        </p:attrNameLst>
                                      </p:cBhvr>
                                      <p:to>
                                        <p:strVal val="visible"/>
                                      </p:to>
                                    </p:set>
                                    <p:anim calcmode="lin" valueType="num">
                                      <p:cBhvr>
                                        <p:cTn id="66" dur="750" fill="hold"/>
                                        <p:tgtEl>
                                          <p:spTgt spid="13"/>
                                        </p:tgtEl>
                                        <p:attrNameLst>
                                          <p:attrName>ppt_w</p:attrName>
                                        </p:attrNameLst>
                                      </p:cBhvr>
                                      <p:tavLst>
                                        <p:tav tm="0" fmla="#ppt_w*sin(2.5*pi*$)">
                                          <p:val>
                                            <p:fltVal val="0"/>
                                          </p:val>
                                        </p:tav>
                                        <p:tav tm="100000">
                                          <p:val>
                                            <p:fltVal val="1"/>
                                          </p:val>
                                        </p:tav>
                                      </p:tavLst>
                                    </p:anim>
                                    <p:anim calcmode="lin" valueType="num">
                                      <p:cBhvr>
                                        <p:cTn id="67" dur="750" fill="hold"/>
                                        <p:tgtEl>
                                          <p:spTgt spid="13"/>
                                        </p:tgtEl>
                                        <p:attrNameLst>
                                          <p:attrName>ppt_h</p:attrName>
                                        </p:attrNameLst>
                                      </p:cBhvr>
                                      <p:tavLst>
                                        <p:tav tm="0">
                                          <p:val>
                                            <p:strVal val="#ppt_h"/>
                                          </p:val>
                                        </p:tav>
                                        <p:tav tm="100000">
                                          <p:val>
                                            <p:strVal val="#ppt_h"/>
                                          </p:val>
                                        </p:tav>
                                      </p:tavLst>
                                    </p:anim>
                                  </p:childTnLst>
                                </p:cTn>
                              </p:par>
                              <p:par>
                                <p:cTn id="68" presetID="19" presetClass="entr" presetSubtype="10" fill="hold" grpId="0" nodeType="withEffect">
                                  <p:stCondLst>
                                    <p:cond delay="250"/>
                                  </p:stCondLst>
                                  <p:childTnLst>
                                    <p:set>
                                      <p:cBhvr>
                                        <p:cTn id="69" dur="1" fill="hold">
                                          <p:stCondLst>
                                            <p:cond delay="0"/>
                                          </p:stCondLst>
                                        </p:cTn>
                                        <p:tgtEl>
                                          <p:spTgt spid="30"/>
                                        </p:tgtEl>
                                        <p:attrNameLst>
                                          <p:attrName>style.visibility</p:attrName>
                                        </p:attrNameLst>
                                      </p:cBhvr>
                                      <p:to>
                                        <p:strVal val="visible"/>
                                      </p:to>
                                    </p:set>
                                    <p:anim calcmode="lin" valueType="num">
                                      <p:cBhvr>
                                        <p:cTn id="70" dur="750" fill="hold"/>
                                        <p:tgtEl>
                                          <p:spTgt spid="30"/>
                                        </p:tgtEl>
                                        <p:attrNameLst>
                                          <p:attrName>ppt_w</p:attrName>
                                        </p:attrNameLst>
                                      </p:cBhvr>
                                      <p:tavLst>
                                        <p:tav tm="0" fmla="#ppt_w*sin(2.5*pi*$)">
                                          <p:val>
                                            <p:fltVal val="0"/>
                                          </p:val>
                                        </p:tav>
                                        <p:tav tm="100000">
                                          <p:val>
                                            <p:fltVal val="1"/>
                                          </p:val>
                                        </p:tav>
                                      </p:tavLst>
                                    </p:anim>
                                    <p:anim calcmode="lin" valueType="num">
                                      <p:cBhvr>
                                        <p:cTn id="71" dur="750" fill="hold"/>
                                        <p:tgtEl>
                                          <p:spTgt spid="30"/>
                                        </p:tgtEl>
                                        <p:attrNameLst>
                                          <p:attrName>ppt_h</p:attrName>
                                        </p:attrNameLst>
                                      </p:cBhvr>
                                      <p:tavLst>
                                        <p:tav tm="0">
                                          <p:val>
                                            <p:strVal val="#ppt_h"/>
                                          </p:val>
                                        </p:tav>
                                        <p:tav tm="100000">
                                          <p:val>
                                            <p:strVal val="#ppt_h"/>
                                          </p:val>
                                        </p:tav>
                                      </p:tavLst>
                                    </p:anim>
                                  </p:childTnLst>
                                </p:cTn>
                              </p:par>
                              <p:par>
                                <p:cTn id="72" presetID="19" presetClass="entr" presetSubtype="10" fill="hold" grpId="0" nodeType="withEffect">
                                  <p:stCondLst>
                                    <p:cond delay="250"/>
                                  </p:stCondLst>
                                  <p:childTnLst>
                                    <p:set>
                                      <p:cBhvr>
                                        <p:cTn id="73" dur="1" fill="hold">
                                          <p:stCondLst>
                                            <p:cond delay="0"/>
                                          </p:stCondLst>
                                        </p:cTn>
                                        <p:tgtEl>
                                          <p:spTgt spid="29"/>
                                        </p:tgtEl>
                                        <p:attrNameLst>
                                          <p:attrName>style.visibility</p:attrName>
                                        </p:attrNameLst>
                                      </p:cBhvr>
                                      <p:to>
                                        <p:strVal val="visible"/>
                                      </p:to>
                                    </p:set>
                                    <p:anim calcmode="lin" valueType="num">
                                      <p:cBhvr>
                                        <p:cTn id="74" dur="750" fill="hold"/>
                                        <p:tgtEl>
                                          <p:spTgt spid="29"/>
                                        </p:tgtEl>
                                        <p:attrNameLst>
                                          <p:attrName>ppt_w</p:attrName>
                                        </p:attrNameLst>
                                      </p:cBhvr>
                                      <p:tavLst>
                                        <p:tav tm="0" fmla="#ppt_w*sin(2.5*pi*$)">
                                          <p:val>
                                            <p:fltVal val="0"/>
                                          </p:val>
                                        </p:tav>
                                        <p:tav tm="100000">
                                          <p:val>
                                            <p:fltVal val="1"/>
                                          </p:val>
                                        </p:tav>
                                      </p:tavLst>
                                    </p:anim>
                                    <p:anim calcmode="lin" valueType="num">
                                      <p:cBhvr>
                                        <p:cTn id="75" dur="750" fill="hold"/>
                                        <p:tgtEl>
                                          <p:spTgt spid="29"/>
                                        </p:tgtEl>
                                        <p:attrNameLst>
                                          <p:attrName>ppt_h</p:attrName>
                                        </p:attrNameLst>
                                      </p:cBhvr>
                                      <p:tavLst>
                                        <p:tav tm="0">
                                          <p:val>
                                            <p:strVal val="#ppt_h"/>
                                          </p:val>
                                        </p:tav>
                                        <p:tav tm="100000">
                                          <p:val>
                                            <p:strVal val="#ppt_h"/>
                                          </p:val>
                                        </p:tav>
                                      </p:tavLst>
                                    </p:anim>
                                  </p:childTnLst>
                                </p:cTn>
                              </p:par>
                              <p:par>
                                <p:cTn id="76" presetID="19" presetClass="entr" presetSubtype="10" fill="hold" grpId="0" nodeType="withEffect">
                                  <p:stCondLst>
                                    <p:cond delay="250"/>
                                  </p:stCondLst>
                                  <p:childTnLst>
                                    <p:set>
                                      <p:cBhvr>
                                        <p:cTn id="77" dur="1" fill="hold">
                                          <p:stCondLst>
                                            <p:cond delay="0"/>
                                          </p:stCondLst>
                                        </p:cTn>
                                        <p:tgtEl>
                                          <p:spTgt spid="21"/>
                                        </p:tgtEl>
                                        <p:attrNameLst>
                                          <p:attrName>style.visibility</p:attrName>
                                        </p:attrNameLst>
                                      </p:cBhvr>
                                      <p:to>
                                        <p:strVal val="visible"/>
                                      </p:to>
                                    </p:set>
                                    <p:anim calcmode="lin" valueType="num">
                                      <p:cBhvr>
                                        <p:cTn id="78" dur="750" fill="hold"/>
                                        <p:tgtEl>
                                          <p:spTgt spid="21"/>
                                        </p:tgtEl>
                                        <p:attrNameLst>
                                          <p:attrName>ppt_w</p:attrName>
                                        </p:attrNameLst>
                                      </p:cBhvr>
                                      <p:tavLst>
                                        <p:tav tm="0" fmla="#ppt_w*sin(2.5*pi*$)">
                                          <p:val>
                                            <p:fltVal val="0"/>
                                          </p:val>
                                        </p:tav>
                                        <p:tav tm="100000">
                                          <p:val>
                                            <p:fltVal val="1"/>
                                          </p:val>
                                        </p:tav>
                                      </p:tavLst>
                                    </p:anim>
                                    <p:anim calcmode="lin" valueType="num">
                                      <p:cBhvr>
                                        <p:cTn id="79" dur="750" fill="hold"/>
                                        <p:tgtEl>
                                          <p:spTgt spid="21"/>
                                        </p:tgtEl>
                                        <p:attrNameLst>
                                          <p:attrName>ppt_h</p:attrName>
                                        </p:attrNameLst>
                                      </p:cBhvr>
                                      <p:tavLst>
                                        <p:tav tm="0">
                                          <p:val>
                                            <p:strVal val="#ppt_h"/>
                                          </p:val>
                                        </p:tav>
                                        <p:tav tm="100000">
                                          <p:val>
                                            <p:strVal val="#ppt_h"/>
                                          </p:val>
                                        </p:tav>
                                      </p:tavLst>
                                    </p:anim>
                                  </p:childTnLst>
                                </p:cTn>
                              </p:par>
                              <p:par>
                                <p:cTn id="80" presetID="19" presetClass="entr" presetSubtype="10" fill="hold" grpId="0" nodeType="withEffect">
                                  <p:stCondLst>
                                    <p:cond delay="250"/>
                                  </p:stCondLst>
                                  <p:childTnLst>
                                    <p:set>
                                      <p:cBhvr>
                                        <p:cTn id="81" dur="1" fill="hold">
                                          <p:stCondLst>
                                            <p:cond delay="0"/>
                                          </p:stCondLst>
                                        </p:cTn>
                                        <p:tgtEl>
                                          <p:spTgt spid="20"/>
                                        </p:tgtEl>
                                        <p:attrNameLst>
                                          <p:attrName>style.visibility</p:attrName>
                                        </p:attrNameLst>
                                      </p:cBhvr>
                                      <p:to>
                                        <p:strVal val="visible"/>
                                      </p:to>
                                    </p:set>
                                    <p:anim calcmode="lin" valueType="num">
                                      <p:cBhvr>
                                        <p:cTn id="82" dur="750" fill="hold"/>
                                        <p:tgtEl>
                                          <p:spTgt spid="20"/>
                                        </p:tgtEl>
                                        <p:attrNameLst>
                                          <p:attrName>ppt_w</p:attrName>
                                        </p:attrNameLst>
                                      </p:cBhvr>
                                      <p:tavLst>
                                        <p:tav tm="0" fmla="#ppt_w*sin(2.5*pi*$)">
                                          <p:val>
                                            <p:fltVal val="0"/>
                                          </p:val>
                                        </p:tav>
                                        <p:tav tm="100000">
                                          <p:val>
                                            <p:fltVal val="1"/>
                                          </p:val>
                                        </p:tav>
                                      </p:tavLst>
                                    </p:anim>
                                    <p:anim calcmode="lin" valueType="num">
                                      <p:cBhvr>
                                        <p:cTn id="83" dur="75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2" grpId="0" bldLvl="0" animBg="1"/>
      <p:bldP spid="3" grpId="0" bldLvl="0" animBg="1"/>
      <p:bldP spid="4" grpId="0" bldLvl="0" animBg="1"/>
      <p:bldP spid="10" grpId="0" bldLvl="0" animBg="1"/>
      <p:bldP spid="20" grpId="0" bldLvl="0" animBg="1"/>
      <p:bldP spid="21" grpId="0" bldLvl="0" animBg="1"/>
      <p:bldP spid="22" grpId="0" bldLvl="0" animBg="1"/>
      <p:bldP spid="23" grpId="0" bldLvl="0" animBg="1"/>
      <p:bldP spid="24" grpId="0" bldLvl="0" animBg="1"/>
      <p:bldP spid="26" grpId="0" bldLvl="0" animBg="1"/>
      <p:bldP spid="27" grpId="0" bldLvl="0" animBg="1"/>
      <p:bldP spid="28" grpId="0" bldLvl="0" animBg="1"/>
      <p:bldP spid="29" grpId="0" bldLvl="0" animBg="1"/>
      <p:bldP spid="3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7"/>
          <p:cNvSpPr>
            <a:spLocks noChangeArrowheads="1"/>
          </p:cNvSpPr>
          <p:nvPr/>
        </p:nvSpPr>
        <p:spPr bwMode="auto">
          <a:xfrm>
            <a:off x="6456045" y="1247140"/>
            <a:ext cx="1755775" cy="1440180"/>
          </a:xfrm>
          <a:prstGeom prst="rect">
            <a:avLst/>
          </a:prstGeom>
          <a:blipFill dpi="0" rotWithShape="1">
            <a:blip r:embed="rId1"/>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3" name="矩形 12"/>
          <p:cNvSpPr/>
          <p:nvPr/>
        </p:nvSpPr>
        <p:spPr bwMode="auto">
          <a:xfrm>
            <a:off x="6456045" y="2475230"/>
            <a:ext cx="1755775" cy="212725"/>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Deliver</a:t>
            </a:r>
            <a:r>
              <a:rPr lang="en-US" altLang="zh-CN" sz="1200" b="1" dirty="0">
                <a:solidFill>
                  <a:srgbClr val="F8F8F8"/>
                </a:solidFill>
                <a:latin typeface="微软雅黑" panose="020B0503020204020204" pitchFamily="34" charset="-122"/>
                <a:ea typeface="微软雅黑" panose="020B0503020204020204" pitchFamily="34" charset="-122"/>
              </a:rPr>
              <a:t>y</a:t>
            </a:r>
            <a:endParaRPr lang="en-US" altLang="zh-CN" sz="1200" b="1" dirty="0">
              <a:solidFill>
                <a:srgbClr val="F8F8F8"/>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947634" y="309304"/>
            <a:ext cx="2392228" cy="502762"/>
            <a:chOff x="947634" y="309304"/>
            <a:chExt cx="2392228" cy="502762"/>
          </a:xfrm>
        </p:grpSpPr>
        <p:sp>
          <p:nvSpPr>
            <p:cNvPr id="16"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How Do We Make Steel Furniture?</a:t>
              </a:r>
              <a:endPar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8" name="文本框 17"/>
            <p:cNvSpPr txBox="1"/>
            <p:nvPr/>
          </p:nvSpPr>
          <p:spPr>
            <a:xfrm>
              <a:off x="947634" y="309304"/>
              <a:ext cx="2341880" cy="368300"/>
            </a:xfrm>
            <a:prstGeom prst="rect">
              <a:avLst/>
            </a:prstGeom>
            <a:noFill/>
          </p:spPr>
          <p:txBody>
            <a:bodyPr wrap="none" rtlCol="0">
              <a:spAutoFit/>
            </a:bodyPr>
            <a:lstStyle/>
            <a:p>
              <a:r>
                <a:rPr lang="en-US" altLang="zh-CN" b="1" dirty="0">
                  <a:solidFill>
                    <a:srgbClr val="1F4569"/>
                  </a:solidFill>
                </a:rPr>
                <a:t>Production Process</a:t>
              </a:r>
              <a:endParaRPr lang="en-US" altLang="zh-CN" b="1" dirty="0">
                <a:solidFill>
                  <a:srgbClr val="1F4569"/>
                </a:solidFill>
              </a:endParaRPr>
            </a:p>
          </p:txBody>
        </p:sp>
      </p:grpSp>
      <p:sp>
        <p:nvSpPr>
          <p:cNvPr id="2" name="矩形 1"/>
          <p:cNvSpPr>
            <a:spLocks noChangeArrowheads="1"/>
          </p:cNvSpPr>
          <p:nvPr/>
        </p:nvSpPr>
        <p:spPr bwMode="auto">
          <a:xfrm>
            <a:off x="1017905" y="1247140"/>
            <a:ext cx="1767840" cy="1440180"/>
          </a:xfrm>
          <a:prstGeom prst="rect">
            <a:avLst/>
          </a:prstGeom>
          <a:blipFill dpi="0" rotWithShape="1">
            <a:blip r:embed="rId2"/>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3" name="矩形 4"/>
          <p:cNvSpPr>
            <a:spLocks noChangeArrowheads="1"/>
          </p:cNvSpPr>
          <p:nvPr/>
        </p:nvSpPr>
        <p:spPr bwMode="auto">
          <a:xfrm>
            <a:off x="2866390" y="1247140"/>
            <a:ext cx="1711960" cy="1440180"/>
          </a:xfrm>
          <a:prstGeom prst="rect">
            <a:avLst/>
          </a:prstGeom>
          <a:blipFill dpi="0" rotWithShape="1">
            <a:blip r:embed="rId3"/>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4" name="矩形 9"/>
          <p:cNvSpPr>
            <a:spLocks noChangeArrowheads="1"/>
          </p:cNvSpPr>
          <p:nvPr/>
        </p:nvSpPr>
        <p:spPr bwMode="auto">
          <a:xfrm>
            <a:off x="4665345" y="1247140"/>
            <a:ext cx="1711960" cy="1440180"/>
          </a:xfrm>
          <a:prstGeom prst="rect">
            <a:avLst/>
          </a:prstGeom>
          <a:blipFill dpi="0" rotWithShape="1">
            <a:blip r:embed="rId4"/>
            <a:srcRect/>
            <a:stretch>
              <a:fillRect/>
            </a:stretch>
          </a:blipFill>
          <a:ln w="38100">
            <a:solidFill>
              <a:schemeClr val="bg1">
                <a:lumMod val="85000"/>
              </a:schemeClr>
            </a:solidFill>
          </a:ln>
        </p:spPr>
        <p:txBody>
          <a:bodyPr lIns="81629" tIns="40815" rIns="81629" bIns="40815" anchor="ctr"/>
          <a:lstStyle/>
          <a:p>
            <a:pPr algn="ctr"/>
            <a:endParaRPr lang="zh-CN" altLang="en-US" sz="1180">
              <a:solidFill>
                <a:srgbClr val="FFFFFF"/>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2866390" y="2475230"/>
            <a:ext cx="1711960" cy="212725"/>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Warehousing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4665345" y="2473325"/>
            <a:ext cx="1711960" cy="213995"/>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Loading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1017905" y="2475230"/>
            <a:ext cx="1767840" cy="212090"/>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Packaging</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963295" y="3080385"/>
            <a:ext cx="7455535" cy="126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lnSpc>
                <a:spcPct val="130000"/>
              </a:lnSpc>
              <a:spcBef>
                <a:spcPct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From raw materials, to cutting, punching, bending, spot welding, painting and assembling, the focus on details of each step ensures the quality of every piece of Hefeng products.</a:t>
            </a:r>
            <a:endParaRPr 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l">
              <a:lnSpc>
                <a:spcPct val="130000"/>
              </a:lnSpc>
              <a:spcBef>
                <a:spcPct val="0"/>
              </a:spcBef>
              <a:buNone/>
            </a:pPr>
            <a:endParaRPr 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l">
              <a:lnSpc>
                <a:spcPct val="130000"/>
              </a:lnSpc>
              <a:spcBef>
                <a:spcPct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The green avenue beside the production workshops witnesses the trailers, one by one, with perfectly packaged and neatly arranged products inside that will take lorries, trains or oceangoing freighters to travel to more than 87 countries all over the world.</a:t>
            </a:r>
            <a:endParaRPr 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19" presetClass="entr" presetSubtype="10" fill="hold" grpId="0" nodeType="withEffect">
                                  <p:stCondLst>
                                    <p:cond delay="2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750" fill="hold"/>
                                        <p:tgtEl>
                                          <p:spTgt spid="28"/>
                                        </p:tgtEl>
                                        <p:attrNameLst>
                                          <p:attrName>ppt_w</p:attrName>
                                        </p:attrNameLst>
                                      </p:cBhvr>
                                      <p:tavLst>
                                        <p:tav tm="0" fmla="#ppt_w*sin(2.5*pi*$)">
                                          <p:val>
                                            <p:fltVal val="0"/>
                                          </p:val>
                                        </p:tav>
                                        <p:tav tm="100000">
                                          <p:val>
                                            <p:fltVal val="1"/>
                                          </p:val>
                                        </p:tav>
                                      </p:tavLst>
                                    </p:anim>
                                    <p:anim calcmode="lin" valueType="num">
                                      <p:cBhvr>
                                        <p:cTn id="31" dur="750" fill="hold"/>
                                        <p:tgtEl>
                                          <p:spTgt spid="28"/>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250"/>
                                  </p:stCondLst>
                                  <p:childTnLst>
                                    <p:set>
                                      <p:cBhvr>
                                        <p:cTn id="33" dur="1" fill="hold">
                                          <p:stCondLst>
                                            <p:cond delay="0"/>
                                          </p:stCondLst>
                                        </p:cTn>
                                        <p:tgtEl>
                                          <p:spTgt spid="26"/>
                                        </p:tgtEl>
                                        <p:attrNameLst>
                                          <p:attrName>style.visibility</p:attrName>
                                        </p:attrNameLst>
                                      </p:cBhvr>
                                      <p:to>
                                        <p:strVal val="visible"/>
                                      </p:to>
                                    </p:set>
                                    <p:anim calcmode="lin" valueType="num">
                                      <p:cBhvr>
                                        <p:cTn id="34" dur="750" fill="hold"/>
                                        <p:tgtEl>
                                          <p:spTgt spid="26"/>
                                        </p:tgtEl>
                                        <p:attrNameLst>
                                          <p:attrName>ppt_w</p:attrName>
                                        </p:attrNameLst>
                                      </p:cBhvr>
                                      <p:tavLst>
                                        <p:tav tm="0" fmla="#ppt_w*sin(2.5*pi*$)">
                                          <p:val>
                                            <p:fltVal val="0"/>
                                          </p:val>
                                        </p:tav>
                                        <p:tav tm="100000">
                                          <p:val>
                                            <p:fltVal val="1"/>
                                          </p:val>
                                        </p:tav>
                                      </p:tavLst>
                                    </p:anim>
                                    <p:anim calcmode="lin" valueType="num">
                                      <p:cBhvr>
                                        <p:cTn id="35" dur="750" fill="hold"/>
                                        <p:tgtEl>
                                          <p:spTgt spid="26"/>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250"/>
                                  </p:stCondLst>
                                  <p:childTnLst>
                                    <p:set>
                                      <p:cBhvr>
                                        <p:cTn id="37" dur="1" fill="hold">
                                          <p:stCondLst>
                                            <p:cond delay="0"/>
                                          </p:stCondLst>
                                        </p:cTn>
                                        <p:tgtEl>
                                          <p:spTgt spid="27"/>
                                        </p:tgtEl>
                                        <p:attrNameLst>
                                          <p:attrName>style.visibility</p:attrName>
                                        </p:attrNameLst>
                                      </p:cBhvr>
                                      <p:to>
                                        <p:strVal val="visible"/>
                                      </p:to>
                                    </p:set>
                                    <p:anim calcmode="lin" valueType="num">
                                      <p:cBhvr>
                                        <p:cTn id="38" dur="750" fill="hold"/>
                                        <p:tgtEl>
                                          <p:spTgt spid="27"/>
                                        </p:tgtEl>
                                        <p:attrNameLst>
                                          <p:attrName>ppt_w</p:attrName>
                                        </p:attrNameLst>
                                      </p:cBhvr>
                                      <p:tavLst>
                                        <p:tav tm="0" fmla="#ppt_w*sin(2.5*pi*$)">
                                          <p:val>
                                            <p:fltVal val="0"/>
                                          </p:val>
                                        </p:tav>
                                        <p:tav tm="100000">
                                          <p:val>
                                            <p:fltVal val="1"/>
                                          </p:val>
                                        </p:tav>
                                      </p:tavLst>
                                    </p:anim>
                                    <p:anim calcmode="lin" valueType="num">
                                      <p:cBhvr>
                                        <p:cTn id="39" dur="750" fill="hold"/>
                                        <p:tgtEl>
                                          <p:spTgt spid="27"/>
                                        </p:tgtEl>
                                        <p:attrNameLst>
                                          <p:attrName>ppt_h</p:attrName>
                                        </p:attrNameLst>
                                      </p:cBhvr>
                                      <p:tavLst>
                                        <p:tav tm="0">
                                          <p:val>
                                            <p:strVal val="#ppt_h"/>
                                          </p:val>
                                        </p:tav>
                                        <p:tav tm="100000">
                                          <p:val>
                                            <p:strVal val="#ppt_h"/>
                                          </p:val>
                                        </p:tav>
                                      </p:tavLst>
                                    </p:anim>
                                  </p:childTnLst>
                                </p:cTn>
                              </p:par>
                              <p:par>
                                <p:cTn id="40" presetID="19" presetClass="entr" presetSubtype="10" fill="hold" grpId="0" nodeType="withEffect">
                                  <p:stCondLst>
                                    <p:cond delay="250"/>
                                  </p:stCondLst>
                                  <p:childTnLst>
                                    <p:set>
                                      <p:cBhvr>
                                        <p:cTn id="41" dur="1" fill="hold">
                                          <p:stCondLst>
                                            <p:cond delay="0"/>
                                          </p:stCondLst>
                                        </p:cTn>
                                        <p:tgtEl>
                                          <p:spTgt spid="13"/>
                                        </p:tgtEl>
                                        <p:attrNameLst>
                                          <p:attrName>style.visibility</p:attrName>
                                        </p:attrNameLst>
                                      </p:cBhvr>
                                      <p:to>
                                        <p:strVal val="visible"/>
                                      </p:to>
                                    </p:set>
                                    <p:anim calcmode="lin" valueType="num">
                                      <p:cBhvr>
                                        <p:cTn id="42" dur="750" fill="hold"/>
                                        <p:tgtEl>
                                          <p:spTgt spid="13"/>
                                        </p:tgtEl>
                                        <p:attrNameLst>
                                          <p:attrName>ppt_w</p:attrName>
                                        </p:attrNameLst>
                                      </p:cBhvr>
                                      <p:tavLst>
                                        <p:tav tm="0" fmla="#ppt_w*sin(2.5*pi*$)">
                                          <p:val>
                                            <p:fltVal val="0"/>
                                          </p:val>
                                        </p:tav>
                                        <p:tav tm="100000">
                                          <p:val>
                                            <p:fltVal val="1"/>
                                          </p:val>
                                        </p:tav>
                                      </p:tavLst>
                                    </p:anim>
                                    <p:anim calcmode="lin" valueType="num">
                                      <p:cBhvr>
                                        <p:cTn id="43" dur="750" fill="hold"/>
                                        <p:tgtEl>
                                          <p:spTgt spid="13"/>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2" grpId="0" bldLvl="0" animBg="1"/>
      <p:bldP spid="3" grpId="0" bldLvl="0" animBg="1"/>
      <p:bldP spid="4" grpId="0" bldLvl="0" animBg="1"/>
      <p:bldP spid="26" grpId="0" bldLvl="0" animBg="1"/>
      <p:bldP spid="27" grpId="0" bldLvl="0" animBg="1"/>
      <p:bldP spid="28" grpId="0" bldLvl="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5733" y="1150918"/>
            <a:ext cx="422195" cy="422195"/>
          </a:xfrm>
          <a:prstGeom prst="rect">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686193"/>
            <a:ext cx="9144000" cy="2480154"/>
          </a:xfrm>
          <a:prstGeom prst="rect">
            <a:avLst/>
          </a:prstGeom>
          <a:gradFill>
            <a:gsLst>
              <a:gs pos="0">
                <a:srgbClr val="42B7CE"/>
              </a:gs>
              <a:gs pos="100000">
                <a:srgbClr val="0585A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 name="矩形 2"/>
          <p:cNvSpPr/>
          <p:nvPr/>
        </p:nvSpPr>
        <p:spPr>
          <a:xfrm>
            <a:off x="942059" y="1358384"/>
            <a:ext cx="2549821" cy="301344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TextBox 21"/>
          <p:cNvSpPr txBox="1"/>
          <p:nvPr/>
        </p:nvSpPr>
        <p:spPr>
          <a:xfrm>
            <a:off x="4067175" y="2219325"/>
            <a:ext cx="4752975" cy="1846580"/>
          </a:xfrm>
          <a:prstGeom prst="rect">
            <a:avLst/>
          </a:prstGeom>
          <a:noFill/>
        </p:spPr>
        <p:txBody>
          <a:bodyPr wrap="square" lIns="0" tIns="0" rIns="0" bIns="0" rtlCol="0">
            <a:spAutoFit/>
          </a:bodyPr>
          <a:lstStyle/>
          <a:p>
            <a:pPr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Shandong Guanzhou CO., Ltd and HBIS (Handan Iron &amp; Steel Group Co., Ltd) are our signed suppliers of metal sheets</a:t>
            </a:r>
            <a:r>
              <a:rPr lang="en-US" altLang="zh-CN" sz="1000" dirty="0">
                <a:solidFill>
                  <a:schemeClr val="bg1"/>
                </a:solidFill>
                <a:latin typeface="微软雅黑" panose="020B0503020204020204" pitchFamily="34" charset="-122"/>
                <a:ea typeface="微软雅黑" panose="020B0503020204020204" pitchFamily="34" charset="-122"/>
              </a:rPr>
              <a:t>, from which we bring in 800 tons and 1000tons of steel sheets respectively each month. Both of them are</a:t>
            </a:r>
            <a:r>
              <a:rPr lang="zh-CN" altLang="en-US" sz="1000" dirty="0">
                <a:solidFill>
                  <a:schemeClr val="bg1"/>
                </a:solidFill>
                <a:latin typeface="微软雅黑" panose="020B0503020204020204" pitchFamily="34" charset="-122"/>
                <a:ea typeface="微软雅黑" panose="020B0503020204020204" pitchFamily="34" charset="-122"/>
              </a:rPr>
              <a:t> big factories with annual output of 40,000 tons.</a:t>
            </a:r>
            <a:endParaRPr lang="zh-CN" altLang="en-US"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The metal sheets we </a:t>
            </a:r>
            <a:r>
              <a:rPr lang="en-US" altLang="zh-CN" sz="1000" dirty="0">
                <a:solidFill>
                  <a:schemeClr val="bg1"/>
                </a:solidFill>
                <a:latin typeface="微软雅黑" panose="020B0503020204020204" pitchFamily="34" charset="-122"/>
                <a:ea typeface="微软雅黑" panose="020B0503020204020204" pitchFamily="34" charset="-122"/>
              </a:rPr>
              <a:t>are using</a:t>
            </a:r>
            <a:r>
              <a:rPr lang="zh-CN" altLang="en-US" sz="1000" dirty="0">
                <a:solidFill>
                  <a:schemeClr val="bg1"/>
                </a:solidFill>
                <a:latin typeface="微软雅黑" panose="020B0503020204020204" pitchFamily="34" charset="-122"/>
                <a:ea typeface="微软雅黑" panose="020B0503020204020204" pitchFamily="34" charset="-122"/>
              </a:rPr>
              <a:t> are SPCC first level laser roughen sheets, which can increase the area and intention of the painting, so the product surface after painting will be more even and smooth. </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067175" y="1848485"/>
            <a:ext cx="1296035" cy="233045"/>
          </a:xfrm>
          <a:prstGeom prst="roundRect">
            <a:avLst>
              <a:gd name="adj" fmla="val 50000"/>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200" dirty="0">
                <a:solidFill>
                  <a:srgbClr val="0585A9"/>
                </a:solidFill>
                <a:latin typeface="微软雅黑" panose="020B0503020204020204" pitchFamily="34" charset="-122"/>
                <a:ea typeface="微软雅黑" panose="020B0503020204020204" pitchFamily="34" charset="-122"/>
              </a:rPr>
              <a:t>Stable Supply</a:t>
            </a:r>
            <a:endParaRPr lang="en-US" altLang="zh-CN" sz="1200" dirty="0">
              <a:solidFill>
                <a:srgbClr val="0585A9"/>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47634" y="309304"/>
            <a:ext cx="3713480" cy="502762"/>
            <a:chOff x="947634" y="309304"/>
            <a:chExt cx="3713480" cy="502762"/>
          </a:xfrm>
        </p:grpSpPr>
        <p:sp>
          <p:nvSpPr>
            <p:cNvPr id="15" name="TextBox 11"/>
            <p:cNvSpPr txBox="1">
              <a:spLocks noChangeArrowheads="1"/>
            </p:cNvSpPr>
            <p:nvPr/>
          </p:nvSpPr>
          <p:spPr bwMode="auto">
            <a:xfrm flipH="1">
              <a:off x="947723"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SPCC First Level Sheets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2" name="文本框 21"/>
            <p:cNvSpPr txBox="1"/>
            <p:nvPr/>
          </p:nvSpPr>
          <p:spPr>
            <a:xfrm>
              <a:off x="947634" y="309304"/>
              <a:ext cx="3713480" cy="368300"/>
            </a:xfrm>
            <a:prstGeom prst="rect">
              <a:avLst/>
            </a:prstGeom>
            <a:noFill/>
          </p:spPr>
          <p:txBody>
            <a:bodyPr wrap="none" rtlCol="0">
              <a:spAutoFit/>
            </a:bodyPr>
            <a:lstStyle/>
            <a:p>
              <a:pPr algn="l"/>
              <a:r>
                <a:rPr lang="en-US" altLang="zh-CN" b="1" dirty="0">
                  <a:solidFill>
                    <a:srgbClr val="1F4569"/>
                  </a:solidFill>
                </a:rPr>
                <a:t>Raw Material Distribution Center</a:t>
              </a:r>
              <a:endParaRPr lang="en-US" altLang="zh-CN" b="1" dirty="0">
                <a:solidFill>
                  <a:srgbClr val="1F4569"/>
                </a:solidFill>
              </a:endParaRPr>
            </a:p>
          </p:txBody>
        </p:sp>
      </p:grpSp>
      <p:sp>
        <p:nvSpPr>
          <p:cNvPr id="24" name="矩形 23"/>
          <p:cNvSpPr/>
          <p:nvPr/>
        </p:nvSpPr>
        <p:spPr>
          <a:xfrm rot="2700000">
            <a:off x="1002356" y="4585551"/>
            <a:ext cx="187140" cy="187140"/>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700000">
            <a:off x="563825" y="4501477"/>
            <a:ext cx="117203" cy="117203"/>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bldLvl="0" animBg="1"/>
      <p:bldP spid="3" grpId="0" bldLvl="0" animBg="1"/>
      <p:bldP spid="13" grpId="0"/>
      <p:bldP spid="8" grpId="0" bldLvl="0" animBg="1"/>
      <p:bldP spid="24" grpId="0" bldLvl="0" animBg="1"/>
      <p:bldP spid="2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H_SubTitle_1"/>
          <p:cNvSpPr/>
          <p:nvPr>
            <p:custDataLst>
              <p:tags r:id="rId1"/>
            </p:custDataLst>
          </p:nvPr>
        </p:nvSpPr>
        <p:spPr>
          <a:xfrm>
            <a:off x="6099175" y="1052195"/>
            <a:ext cx="2135505" cy="1714500"/>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l" eaLnBrk="1" fontAlgn="auto" hangingPunct="1">
              <a:lnSpc>
                <a:spcPct val="150000"/>
              </a:lnSpc>
              <a:spcBef>
                <a:spcPts val="0"/>
              </a:spcBef>
              <a:spcAft>
                <a:spcPts val="0"/>
              </a:spcAft>
              <a:defRPr/>
            </a:pPr>
            <a:r>
              <a:rPr lang="zh-CN" altLang="en-US" sz="900" b="1" dirty="0">
                <a:solidFill>
                  <a:srgbClr val="FFFFFF"/>
                </a:solidFill>
                <a:latin typeface="Calibri" panose="020F0502020204030204" pitchFamily="34" charset="0"/>
              </a:rPr>
              <a:t>Slitting machine</a:t>
            </a:r>
            <a:r>
              <a:rPr lang="en-US" altLang="zh-CN" sz="900" b="1" dirty="0">
                <a:solidFill>
                  <a:srgbClr val="FFFFFF"/>
                </a:solidFill>
                <a:latin typeface="Calibri" panose="020F0502020204030204" pitchFamily="34" charset="0"/>
              </a:rPr>
              <a:t>:</a:t>
            </a:r>
            <a:r>
              <a:rPr lang="en-US" altLang="zh-CN" sz="900" dirty="0">
                <a:solidFill>
                  <a:srgbClr val="FFFFFF"/>
                </a:solidFill>
                <a:latin typeface="Calibri" panose="020F0502020204030204" pitchFamily="34" charset="0"/>
              </a:rPr>
              <a:t> cut the volumed materail into strip plate with a certain size by lengthways .</a:t>
            </a:r>
            <a:endParaRPr lang="en-US" altLang="zh-CN" sz="900" dirty="0">
              <a:solidFill>
                <a:srgbClr val="FFFFFF"/>
              </a:solidFill>
              <a:latin typeface="Calibri" panose="020F0502020204030204" pitchFamily="34" charset="0"/>
            </a:endParaRPr>
          </a:p>
          <a:p>
            <a:pPr algn="l" eaLnBrk="1" fontAlgn="auto" hangingPunct="1">
              <a:lnSpc>
                <a:spcPct val="150000"/>
              </a:lnSpc>
              <a:spcBef>
                <a:spcPts val="0"/>
              </a:spcBef>
              <a:spcAft>
                <a:spcPts val="0"/>
              </a:spcAft>
              <a:defRPr/>
            </a:pPr>
            <a:endParaRPr lang="en-US" altLang="zh-CN" sz="900" dirty="0">
              <a:solidFill>
                <a:srgbClr val="FFFFFF"/>
              </a:solidFill>
              <a:latin typeface="Calibri" panose="020F0502020204030204" pitchFamily="34" charset="0"/>
            </a:endParaRPr>
          </a:p>
          <a:p>
            <a:pPr algn="l" eaLnBrk="1" fontAlgn="auto" hangingPunct="1">
              <a:lnSpc>
                <a:spcPct val="150000"/>
              </a:lnSpc>
              <a:spcBef>
                <a:spcPts val="0"/>
              </a:spcBef>
              <a:spcAft>
                <a:spcPts val="0"/>
              </a:spcAft>
              <a:defRPr/>
            </a:pPr>
            <a:r>
              <a:rPr lang="en-US" altLang="zh-CN" sz="900" dirty="0">
                <a:solidFill>
                  <a:srgbClr val="FFFFFF"/>
                </a:solidFill>
                <a:latin typeface="Calibri" panose="020F0502020204030204" pitchFamily="34" charset="0"/>
              </a:rPr>
              <a:t>* Convenient operation</a:t>
            </a:r>
            <a:endParaRPr lang="en-US" altLang="zh-CN" sz="900" dirty="0">
              <a:solidFill>
                <a:srgbClr val="FFFFFF"/>
              </a:solidFill>
              <a:latin typeface="Calibri" panose="020F0502020204030204" pitchFamily="34" charset="0"/>
            </a:endParaRPr>
          </a:p>
          <a:p>
            <a:pPr algn="l" eaLnBrk="1" fontAlgn="auto" hangingPunct="1">
              <a:lnSpc>
                <a:spcPct val="150000"/>
              </a:lnSpc>
              <a:spcBef>
                <a:spcPts val="0"/>
              </a:spcBef>
              <a:spcAft>
                <a:spcPts val="0"/>
              </a:spcAft>
              <a:defRPr/>
            </a:pPr>
            <a:r>
              <a:rPr lang="en-US" altLang="zh-CN" sz="900" dirty="0">
                <a:solidFill>
                  <a:srgbClr val="FFFFFF"/>
                </a:solidFill>
                <a:latin typeface="Calibri" panose="020F0502020204030204" pitchFamily="34" charset="0"/>
              </a:rPr>
              <a:t>* High utilization of materail</a:t>
            </a:r>
            <a:endParaRPr lang="en-US" altLang="zh-CN" sz="900" dirty="0">
              <a:solidFill>
                <a:srgbClr val="FFFFFF"/>
              </a:solidFill>
              <a:latin typeface="Calibri" panose="020F0502020204030204" pitchFamily="34" charset="0"/>
            </a:endParaRPr>
          </a:p>
          <a:p>
            <a:pPr algn="l" eaLnBrk="1" fontAlgn="auto" hangingPunct="1">
              <a:lnSpc>
                <a:spcPct val="150000"/>
              </a:lnSpc>
              <a:spcBef>
                <a:spcPts val="0"/>
              </a:spcBef>
              <a:spcAft>
                <a:spcPts val="0"/>
              </a:spcAft>
              <a:defRPr/>
            </a:pPr>
            <a:r>
              <a:rPr lang="en-US" altLang="zh-CN" sz="900" dirty="0">
                <a:solidFill>
                  <a:srgbClr val="FFFFFF"/>
                </a:solidFill>
                <a:latin typeface="Calibri" panose="020F0502020204030204" pitchFamily="34" charset="0"/>
              </a:rPr>
              <a:t>* High cutting precision</a:t>
            </a:r>
            <a:endParaRPr lang="en-US" altLang="zh-CN" sz="900" dirty="0">
              <a:solidFill>
                <a:srgbClr val="FFFFFF"/>
              </a:solidFill>
              <a:latin typeface="Calibri" panose="020F0502020204030204" pitchFamily="34" charset="0"/>
            </a:endParaRPr>
          </a:p>
          <a:p>
            <a:pPr algn="l" eaLnBrk="1" fontAlgn="auto" hangingPunct="1">
              <a:lnSpc>
                <a:spcPct val="150000"/>
              </a:lnSpc>
              <a:spcBef>
                <a:spcPts val="0"/>
              </a:spcBef>
              <a:spcAft>
                <a:spcPts val="0"/>
              </a:spcAft>
              <a:defRPr/>
            </a:pPr>
            <a:r>
              <a:rPr lang="en-US" altLang="zh-CN" sz="900" dirty="0">
                <a:solidFill>
                  <a:srgbClr val="FFFFFF"/>
                </a:solidFill>
                <a:latin typeface="Calibri" panose="020F0502020204030204" pitchFamily="34" charset="0"/>
              </a:rPr>
              <a:t>* Max 1.4m width &amp; 1.5mm thickness</a:t>
            </a:r>
            <a:endParaRPr lang="en-US" altLang="zh-CN" sz="900" dirty="0">
              <a:solidFill>
                <a:srgbClr val="FFFFFF"/>
              </a:solidFill>
              <a:latin typeface="Calibri" panose="020F0502020204030204" pitchFamily="34" charset="0"/>
            </a:endParaRPr>
          </a:p>
        </p:txBody>
      </p:sp>
      <p:sp>
        <p:nvSpPr>
          <p:cNvPr id="8" name="MH_SubTitle_1"/>
          <p:cNvSpPr/>
          <p:nvPr>
            <p:custDataLst>
              <p:tags r:id="rId2"/>
            </p:custDataLst>
          </p:nvPr>
        </p:nvSpPr>
        <p:spPr>
          <a:xfrm>
            <a:off x="6099175" y="3092450"/>
            <a:ext cx="2135505" cy="1710055"/>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l">
              <a:lnSpc>
                <a:spcPct val="150000"/>
              </a:lnSpc>
            </a:pPr>
            <a:r>
              <a:rPr lang="zh-CN" altLang="en-US" sz="900" b="1" dirty="0">
                <a:solidFill>
                  <a:srgbClr val="FFFFFF"/>
                </a:solidFill>
                <a:latin typeface="Calibri" panose="020F0502020204030204" pitchFamily="34" charset="0"/>
              </a:rPr>
              <a:t>Cross cutting machine</a:t>
            </a:r>
            <a:r>
              <a:rPr lang="en-US" altLang="zh-CN" sz="900" b="1" dirty="0">
                <a:solidFill>
                  <a:srgbClr val="FFFFFF"/>
                </a:solidFill>
                <a:latin typeface="Calibri" panose="020F0502020204030204" pitchFamily="34" charset="0"/>
              </a:rPr>
              <a:t>: </a:t>
            </a:r>
            <a:r>
              <a:rPr lang="en-US" altLang="zh-CN" sz="900" dirty="0">
                <a:solidFill>
                  <a:srgbClr val="FFFFFF"/>
                </a:solidFill>
                <a:latin typeface="Calibri" panose="020F0502020204030204" pitchFamily="34" charset="0"/>
              </a:rPr>
              <a:t>cut the processed strip plate into a certain length as needed and stack them</a:t>
            </a:r>
            <a:endParaRPr lang="en-US" altLang="zh-CN" sz="900" dirty="0">
              <a:solidFill>
                <a:srgbClr val="FFFFFF"/>
              </a:solidFill>
              <a:latin typeface="Calibri" panose="020F0502020204030204" pitchFamily="34" charset="0"/>
            </a:endParaRPr>
          </a:p>
          <a:p>
            <a:pPr algn="l">
              <a:lnSpc>
                <a:spcPct val="150000"/>
              </a:lnSpc>
            </a:pPr>
            <a:endParaRPr lang="en-US" altLang="zh-CN" sz="900" dirty="0">
              <a:solidFill>
                <a:srgbClr val="FFFFFF"/>
              </a:solidFill>
              <a:latin typeface="Calibri" panose="020F0502020204030204" pitchFamily="34" charset="0"/>
            </a:endParaRPr>
          </a:p>
          <a:p>
            <a:pPr algn="l">
              <a:lnSpc>
                <a:spcPct val="150000"/>
              </a:lnSpc>
            </a:pPr>
            <a:r>
              <a:rPr lang="en-US" altLang="zh-CN" sz="900" dirty="0">
                <a:solidFill>
                  <a:srgbClr val="FFFFFF"/>
                </a:solidFill>
                <a:latin typeface="Calibri" panose="020F0502020204030204" pitchFamily="34" charset="0"/>
              </a:rPr>
              <a:t>* High degree of automation</a:t>
            </a:r>
            <a:endParaRPr lang="en-US" altLang="zh-CN" sz="900" dirty="0">
              <a:solidFill>
                <a:srgbClr val="FFFFFF"/>
              </a:solidFill>
              <a:latin typeface="Calibri" panose="020F0502020204030204" pitchFamily="34" charset="0"/>
            </a:endParaRPr>
          </a:p>
          <a:p>
            <a:pPr algn="l">
              <a:lnSpc>
                <a:spcPct val="150000"/>
              </a:lnSpc>
            </a:pPr>
            <a:r>
              <a:rPr lang="en-US" altLang="zh-CN" sz="900" dirty="0">
                <a:solidFill>
                  <a:srgbClr val="FFFFFF"/>
                </a:solidFill>
                <a:latin typeface="Calibri" panose="020F0502020204030204" pitchFamily="34" charset="0"/>
              </a:rPr>
              <a:t>* Simple and stable operation</a:t>
            </a:r>
            <a:endParaRPr lang="en-US" altLang="zh-CN" sz="900" dirty="0">
              <a:solidFill>
                <a:srgbClr val="FFFFFF"/>
              </a:solidFill>
              <a:latin typeface="Calibri" panose="020F0502020204030204" pitchFamily="34" charset="0"/>
            </a:endParaRPr>
          </a:p>
          <a:p>
            <a:pPr algn="l">
              <a:lnSpc>
                <a:spcPct val="150000"/>
              </a:lnSpc>
            </a:pPr>
            <a:r>
              <a:rPr lang="en-US" altLang="zh-CN" sz="900" dirty="0">
                <a:solidFill>
                  <a:srgbClr val="FFFFFF"/>
                </a:solidFill>
                <a:latin typeface="Calibri" panose="020F0502020204030204" pitchFamily="34" charset="0"/>
                <a:sym typeface="+mn-ea"/>
              </a:rPr>
              <a:t>* Max 1.4m length &amp; 1.5mm thickness</a:t>
            </a:r>
            <a:endParaRPr lang="zh-CN" altLang="en-US" sz="900" dirty="0">
              <a:solidFill>
                <a:srgbClr val="FFFFFF"/>
              </a:solidFill>
              <a:latin typeface="Calibri" panose="020F0502020204030204" pitchFamily="34" charset="0"/>
            </a:endParaRPr>
          </a:p>
        </p:txBody>
      </p:sp>
      <p:grpSp>
        <p:nvGrpSpPr>
          <p:cNvPr id="10" name="组合 9"/>
          <p:cNvGrpSpPr/>
          <p:nvPr/>
        </p:nvGrpSpPr>
        <p:grpSpPr>
          <a:xfrm>
            <a:off x="947634" y="309304"/>
            <a:ext cx="3058160" cy="502762"/>
            <a:chOff x="947634" y="309304"/>
            <a:chExt cx="3058160" cy="502762"/>
          </a:xfrm>
        </p:grpSpPr>
        <p:sp>
          <p:nvSpPr>
            <p:cNvPr id="11"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Slitting &amp; Cross Cutting</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2" name="文本框 11"/>
            <p:cNvSpPr txBox="1"/>
            <p:nvPr/>
          </p:nvSpPr>
          <p:spPr>
            <a:xfrm>
              <a:off x="947634" y="309304"/>
              <a:ext cx="3058160" cy="368300"/>
            </a:xfrm>
            <a:prstGeom prst="rect">
              <a:avLst/>
            </a:prstGeom>
            <a:noFill/>
          </p:spPr>
          <p:txBody>
            <a:bodyPr wrap="square" rtlCol="0">
              <a:spAutoFit/>
            </a:bodyPr>
            <a:lstStyle/>
            <a:p>
              <a:pPr algn="l"/>
              <a:r>
                <a:rPr lang="en-US" b="1" dirty="0">
                  <a:solidFill>
                    <a:srgbClr val="1F4569"/>
                  </a:solidFill>
                </a:rPr>
                <a:t>Metal Shearing Area</a:t>
              </a:r>
              <a:endParaRPr lang="en-US" b="1" dirty="0">
                <a:solidFill>
                  <a:srgbClr val="1F4569"/>
                </a:solidFill>
              </a:endParaRPr>
            </a:p>
          </p:txBody>
        </p:sp>
      </p:grpSp>
      <p:sp>
        <p:nvSpPr>
          <p:cNvPr id="13" name="AutoShape 6"/>
          <p:cNvSpPr/>
          <p:nvPr/>
        </p:nvSpPr>
        <p:spPr bwMode="auto">
          <a:xfrm>
            <a:off x="987265" y="2892132"/>
            <a:ext cx="7247395" cy="74319"/>
          </a:xfrm>
          <a:custGeom>
            <a:avLst/>
            <a:gdLst>
              <a:gd name="T0" fmla="*/ 0 w 21600"/>
              <a:gd name="T1" fmla="*/ 0 h 21600"/>
              <a:gd name="T2" fmla="*/ 2147483647 w 21600"/>
              <a:gd name="T3" fmla="*/ 0 h 21600"/>
              <a:gd name="T4" fmla="*/ 2147483647 w 21600"/>
              <a:gd name="T5" fmla="*/ 892387743 h 21600"/>
              <a:gd name="T6" fmla="*/ 0 w 21600"/>
              <a:gd name="T7" fmla="*/ 892387743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1F4569"/>
          </a:solidFill>
          <a:ln w="25400" cap="flat" cmpd="sng">
            <a:solidFill>
              <a:srgbClr val="000000">
                <a:alpha val="0"/>
              </a:srgbClr>
            </a:solidFill>
            <a:round/>
          </a:ln>
        </p:spPr>
        <p:txBody>
          <a:bodyPr lIns="0" tIns="0" rIns="0" bIns="0"/>
          <a:lstStyle/>
          <a:p>
            <a:endParaRPr lang="zh-CN" altLang="en-US">
              <a:solidFill>
                <a:prstClr val="black"/>
              </a:solidFill>
              <a:cs typeface="+mn-ea"/>
              <a:sym typeface="+mn-lt"/>
            </a:endParaRPr>
          </a:p>
        </p:txBody>
      </p:sp>
      <p:pic>
        <p:nvPicPr>
          <p:cNvPr id="14" name="图片 13" descr="C:\Users\Administrator\Desktop\IMG_8128.jpgIMG_8128"/>
          <p:cNvPicPr>
            <a:picLocks noChangeAspect="1"/>
          </p:cNvPicPr>
          <p:nvPr/>
        </p:nvPicPr>
        <p:blipFill>
          <a:blip r:embed="rId3"/>
          <a:srcRect/>
          <a:stretch>
            <a:fillRect/>
          </a:stretch>
        </p:blipFill>
        <p:spPr>
          <a:xfrm>
            <a:off x="987425" y="1052195"/>
            <a:ext cx="4967605" cy="1714500"/>
          </a:xfrm>
          <a:prstGeom prst="rect">
            <a:avLst/>
          </a:prstGeom>
          <a:ln>
            <a:solidFill>
              <a:schemeClr val="bg1">
                <a:lumMod val="85000"/>
              </a:schemeClr>
            </a:solidFill>
          </a:ln>
          <a:effectLst>
            <a:outerShdw blurRad="190500" dist="63500" dir="2700000" algn="tl" rotWithShape="0">
              <a:prstClr val="black">
                <a:alpha val="30000"/>
              </a:prstClr>
            </a:outerShdw>
          </a:effectLst>
        </p:spPr>
      </p:pic>
      <p:pic>
        <p:nvPicPr>
          <p:cNvPr id="4" name="图片 3" descr="C:\Users\Administrator\Desktop\IMG_7967.JPGIMG_7967"/>
          <p:cNvPicPr>
            <a:picLocks noChangeAspect="1"/>
          </p:cNvPicPr>
          <p:nvPr/>
        </p:nvPicPr>
        <p:blipFill>
          <a:blip r:embed="rId4"/>
          <a:srcRect/>
          <a:stretch>
            <a:fillRect/>
          </a:stretch>
        </p:blipFill>
        <p:spPr>
          <a:xfrm>
            <a:off x="987425" y="3092450"/>
            <a:ext cx="4967605" cy="1717675"/>
          </a:xfrm>
          <a:prstGeom prst="rect">
            <a:avLst/>
          </a:prstGeom>
          <a:ln>
            <a:solidFill>
              <a:schemeClr val="bg1">
                <a:lumMod val="85000"/>
              </a:schemeClr>
            </a:solidFill>
          </a:ln>
          <a:effectLst>
            <a:outerShdw blurRad="190500" dist="63500" dir="2700000" algn="tl" rotWithShape="0">
              <a:prstClr val="black">
                <a:alpha val="30000"/>
              </a:prstClr>
            </a:outerShdw>
          </a:effectLst>
        </p:spPr>
      </p:pic>
    </p:spTree>
    <p:custDataLst>
      <p:tags r:id="rId5"/>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0" y="4111694"/>
            <a:ext cx="9144000" cy="1028650"/>
          </a:xfrm>
          <a:prstGeom prst="triangle">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MH_Other_1"/>
          <p:cNvSpPr/>
          <p:nvPr>
            <p:custDataLst>
              <p:tags r:id="rId1"/>
            </p:custDataLst>
          </p:nvPr>
        </p:nvSpPr>
        <p:spPr>
          <a:xfrm>
            <a:off x="685165" y="2351405"/>
            <a:ext cx="3792855" cy="2340610"/>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MH_Other_1"/>
          <p:cNvSpPr/>
          <p:nvPr>
            <p:custDataLst>
              <p:tags r:id="rId2"/>
            </p:custDataLst>
          </p:nvPr>
        </p:nvSpPr>
        <p:spPr>
          <a:xfrm>
            <a:off x="4678045" y="2351405"/>
            <a:ext cx="3813810" cy="2340610"/>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2" name="矩形 21"/>
          <p:cNvSpPr/>
          <p:nvPr/>
        </p:nvSpPr>
        <p:spPr>
          <a:xfrm>
            <a:off x="810260" y="2471420"/>
            <a:ext cx="3550285" cy="2096135"/>
          </a:xfrm>
          <a:prstGeom prst="rect">
            <a:avLst/>
          </a:prstGeom>
          <a:blipFill rotWithShape="1">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90440" y="2472055"/>
            <a:ext cx="3576320" cy="2095500"/>
          </a:xfrm>
          <a:prstGeom prst="rect">
            <a:avLst/>
          </a:prstGeom>
          <a:blipFill rotWithShape="1">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47634" y="309304"/>
            <a:ext cx="2773680" cy="502762"/>
            <a:chOff x="947634" y="309304"/>
            <a:chExt cx="2773680" cy="502762"/>
          </a:xfrm>
        </p:grpSpPr>
        <p:sp>
          <p:nvSpPr>
            <p:cNvPr id="11"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NC Servo Feeding System</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2" name="文本框 11"/>
            <p:cNvSpPr txBox="1"/>
            <p:nvPr/>
          </p:nvSpPr>
          <p:spPr>
            <a:xfrm>
              <a:off x="947634" y="309304"/>
              <a:ext cx="2773680" cy="368300"/>
            </a:xfrm>
            <a:prstGeom prst="rect">
              <a:avLst/>
            </a:prstGeom>
            <a:noFill/>
          </p:spPr>
          <p:txBody>
            <a:bodyPr wrap="none" rtlCol="0">
              <a:spAutoFit/>
            </a:bodyPr>
            <a:lstStyle/>
            <a:p>
              <a:pPr algn="l"/>
              <a:r>
                <a:rPr lang="zh-CN" altLang="en-US" b="1" dirty="0">
                  <a:solidFill>
                    <a:srgbClr val="1F4569"/>
                  </a:solidFill>
                </a:rPr>
                <a:t>Materail Feeding Center</a:t>
              </a:r>
              <a:endParaRPr lang="zh-CN" altLang="en-US" b="1" dirty="0">
                <a:solidFill>
                  <a:srgbClr val="1F4569"/>
                </a:solidFill>
              </a:endParaRPr>
            </a:p>
          </p:txBody>
        </p:sp>
      </p:grpSp>
      <p:sp>
        <p:nvSpPr>
          <p:cNvPr id="25" name="MH_Text_1"/>
          <p:cNvSpPr txBox="1">
            <a:spLocks noChangeArrowheads="1"/>
          </p:cNvSpPr>
          <p:nvPr>
            <p:custDataLst>
              <p:tags r:id="rId5"/>
            </p:custDataLst>
          </p:nvPr>
        </p:nvSpPr>
        <p:spPr bwMode="auto">
          <a:xfrm>
            <a:off x="685165" y="1151255"/>
            <a:ext cx="7726680" cy="9810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These machines are NC Servo feeding system matched with SEYI high precision punching machines, </a:t>
            </a:r>
            <a:r>
              <a:rPr lang="en-US" altLang="zh-CN" sz="1000" dirty="0">
                <a:solidFill>
                  <a:schemeClr val="tx1">
                    <a:lumMod val="50000"/>
                    <a:lumOff val="50000"/>
                  </a:schemeClr>
                </a:solidFill>
                <a:cs typeface="+mn-ea"/>
                <a:sym typeface="+mn-lt"/>
              </a:rPr>
              <a:t>30</a:t>
            </a:r>
            <a:r>
              <a:rPr lang="zh-CN" altLang="en-US" sz="1000" dirty="0">
                <a:solidFill>
                  <a:schemeClr val="tx1">
                    <a:lumMod val="50000"/>
                    <a:lumOff val="50000"/>
                  </a:schemeClr>
                </a:solidFill>
                <a:cs typeface="+mn-ea"/>
                <a:sym typeface="+mn-lt"/>
              </a:rPr>
              <a:t> sets in total. </a:t>
            </a:r>
            <a:endParaRPr lang="zh-CN" altLang="en-US" sz="1000" dirty="0">
              <a:solidFill>
                <a:schemeClr val="tx1">
                  <a:lumMod val="50000"/>
                  <a:lumOff val="50000"/>
                </a:schemeClr>
              </a:solidFill>
              <a:cs typeface="+mn-ea"/>
              <a:sym typeface="+mn-lt"/>
            </a:endParaRPr>
          </a:p>
          <a:p>
            <a:pPr algn="l">
              <a:lnSpc>
                <a:spcPct val="150000"/>
              </a:lnSpc>
              <a:defRPr/>
            </a:pP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Each machine is operated </a:t>
            </a:r>
            <a:r>
              <a:rPr lang="en-US" altLang="zh-CN" sz="1000" dirty="0">
                <a:solidFill>
                  <a:schemeClr val="tx1">
                    <a:lumMod val="50000"/>
                    <a:lumOff val="50000"/>
                  </a:schemeClr>
                </a:solidFill>
                <a:cs typeface="+mn-ea"/>
                <a:sym typeface="+mn-lt"/>
              </a:rPr>
              <a:t>by</a:t>
            </a:r>
            <a:r>
              <a:rPr lang="zh-CN" altLang="en-US" sz="1000" dirty="0">
                <a:solidFill>
                  <a:schemeClr val="tx1">
                    <a:lumMod val="50000"/>
                    <a:lumOff val="50000"/>
                  </a:schemeClr>
                </a:solidFill>
                <a:cs typeface="+mn-ea"/>
                <a:sym typeface="+mn-lt"/>
              </a:rPr>
              <a:t> a professional worker.</a:t>
            </a:r>
            <a:endParaRPr lang="zh-CN" altLang="en-US" sz="1000" dirty="0">
              <a:solidFill>
                <a:schemeClr val="tx1">
                  <a:lumMod val="50000"/>
                  <a:lumOff val="50000"/>
                </a:schemeClr>
              </a:solidFill>
              <a:cs typeface="+mn-ea"/>
              <a:sym typeface="+mn-lt"/>
            </a:endParaRPr>
          </a:p>
          <a:p>
            <a:pPr algn="l">
              <a:lnSpc>
                <a:spcPct val="150000"/>
              </a:lnSpc>
              <a:defRPr/>
            </a:pP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These machines can process accessories, such as hinges, clothing hangers and some parts of drawers cabinet.</a:t>
            </a:r>
            <a:endParaRPr lang="zh-CN" altLang="en-US" sz="1000" dirty="0">
              <a:solidFill>
                <a:schemeClr val="tx1">
                  <a:lumMod val="50000"/>
                  <a:lumOff val="50000"/>
                </a:schemeClr>
              </a:solidFill>
              <a:cs typeface="+mn-ea"/>
              <a:sym typeface="+mn-lt"/>
            </a:endParaRPr>
          </a:p>
          <a:p>
            <a:pPr algn="l">
              <a:lnSpc>
                <a:spcPct val="150000"/>
              </a:lnSpc>
              <a:defRPr/>
            </a:pPr>
            <a:r>
              <a:rPr lang="en-US" altLang="zh-CN" sz="1000" dirty="0">
                <a:solidFill>
                  <a:schemeClr val="tx1">
                    <a:lumMod val="50000"/>
                    <a:lumOff val="50000"/>
                  </a:schemeClr>
                </a:solidFill>
                <a:cs typeface="+mn-ea"/>
                <a:sym typeface="+mn-lt"/>
              </a:rPr>
              <a:t>* With</a:t>
            </a:r>
            <a:r>
              <a:rPr lang="zh-CN" altLang="en-US" sz="1000" dirty="0">
                <a:solidFill>
                  <a:schemeClr val="tx1">
                    <a:lumMod val="50000"/>
                    <a:lumOff val="50000"/>
                  </a:schemeClr>
                </a:solidFill>
                <a:cs typeface="+mn-ea"/>
                <a:sym typeface="+mn-lt"/>
              </a:rPr>
              <a:t> precision </a:t>
            </a:r>
            <a:r>
              <a:rPr lang="en-US" altLang="zh-CN" sz="1000" dirty="0">
                <a:solidFill>
                  <a:schemeClr val="tx1">
                    <a:lumMod val="50000"/>
                    <a:lumOff val="50000"/>
                  </a:schemeClr>
                </a:solidFill>
                <a:cs typeface="+mn-ea"/>
                <a:sym typeface="+mn-lt"/>
              </a:rPr>
              <a:t>of</a:t>
            </a:r>
            <a:r>
              <a:rPr lang="zh-CN" altLang="en-US" sz="1000" dirty="0">
                <a:solidFill>
                  <a:schemeClr val="tx1">
                    <a:lumMod val="50000"/>
                    <a:lumOff val="50000"/>
                  </a:schemeClr>
                </a:solidFill>
                <a:cs typeface="+mn-ea"/>
                <a:sym typeface="+mn-lt"/>
              </a:rPr>
              <a:t> 0.03mm, </a:t>
            </a:r>
            <a:r>
              <a:rPr lang="en-US" altLang="zh-CN" sz="1000" dirty="0">
                <a:solidFill>
                  <a:schemeClr val="tx1">
                    <a:lumMod val="50000"/>
                    <a:lumOff val="50000"/>
                  </a:schemeClr>
                </a:solidFill>
                <a:cs typeface="+mn-ea"/>
                <a:sym typeface="+mn-lt"/>
              </a:rPr>
              <a:t>t</a:t>
            </a:r>
            <a:r>
              <a:rPr lang="zh-CN" altLang="en-US" sz="1000" dirty="0">
                <a:solidFill>
                  <a:schemeClr val="tx1">
                    <a:lumMod val="50000"/>
                    <a:lumOff val="50000"/>
                  </a:schemeClr>
                </a:solidFill>
                <a:cs typeface="+mn-ea"/>
                <a:sym typeface="+mn-lt"/>
              </a:rPr>
              <a:t>hey can even be used for processing watch parts. </a:t>
            </a:r>
            <a:endParaRPr lang="zh-CN" altLang="en-US" sz="1000" dirty="0">
              <a:solidFill>
                <a:schemeClr val="tx1">
                  <a:lumMod val="50000"/>
                  <a:lumOff val="50000"/>
                </a:schemeClr>
              </a:solidFill>
              <a:cs typeface="+mn-ea"/>
              <a:sym typeface="+mn-lt"/>
            </a:endParaRPr>
          </a:p>
          <a:p>
            <a:pPr algn="ctr">
              <a:lnSpc>
                <a:spcPct val="150000"/>
              </a:lnSpc>
              <a:defRPr/>
            </a:pPr>
            <a:endParaRPr lang="zh-CN" altLang="en-US" sz="1000" dirty="0">
              <a:solidFill>
                <a:schemeClr val="tx1">
                  <a:lumMod val="50000"/>
                  <a:lumOff val="50000"/>
                </a:schemeClr>
              </a:solidFill>
              <a:latin typeface="+mn-lt"/>
              <a:cs typeface="+mn-ea"/>
              <a:sym typeface="+mn-lt"/>
            </a:endParaRPr>
          </a:p>
        </p:txBody>
      </p:sp>
    </p:spTree>
    <p:custDataLst>
      <p:tags r:id="rId6"/>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5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9" grpId="0" bldLvl="0" animBg="1"/>
      <p:bldP spid="22" grpId="0" bldLvl="0" animBg="1"/>
      <p:bldP spid="8" grpId="0" bldLvl="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12794" y="3507852"/>
            <a:ext cx="1619672" cy="163564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a:off x="4698208" y="0"/>
            <a:ext cx="4445791" cy="5143500"/>
          </a:xfrm>
          <a:custGeom>
            <a:avLst/>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1" fmla="*/ 0 w 4445791"/>
              <a:gd name="connsiteY0-2" fmla="*/ 5143500 h 5143500"/>
              <a:gd name="connsiteX1-3" fmla="*/ 4445791 w 4445791"/>
              <a:gd name="connsiteY1-4" fmla="*/ 0 h 5143500"/>
              <a:gd name="connsiteX2-5" fmla="*/ 4445791 w 4445791"/>
              <a:gd name="connsiteY2-6" fmla="*/ 5143500 h 5143500"/>
              <a:gd name="connsiteX3-7" fmla="*/ 0 w 4445791"/>
              <a:gd name="connsiteY3-8" fmla="*/ 5143500 h 5143500"/>
            </a:gdLst>
            <a:ahLst/>
            <a:cxnLst>
              <a:cxn ang="0">
                <a:pos x="connsiteX0-1" y="connsiteY0-2"/>
              </a:cxn>
              <a:cxn ang="0">
                <a:pos x="connsiteX1-3" y="connsiteY1-4"/>
              </a:cxn>
              <a:cxn ang="0">
                <a:pos x="connsiteX2-5" y="connsiteY2-6"/>
              </a:cxn>
              <a:cxn ang="0">
                <a:pos x="connsiteX3-7" y="connsiteY3-8"/>
              </a:cxn>
            </a:cxnLst>
            <a:rect l="l" t="t" r="r" b="b"/>
            <a:pathLst>
              <a:path w="4445791" h="5143500">
                <a:moveTo>
                  <a:pt x="0" y="5143500"/>
                </a:moveTo>
                <a:lnTo>
                  <a:pt x="4445791" y="0"/>
                </a:lnTo>
                <a:lnTo>
                  <a:pt x="4445791" y="5143500"/>
                </a:lnTo>
                <a:lnTo>
                  <a:pt x="0" y="51435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MH_Other_1"/>
          <p:cNvSpPr/>
          <p:nvPr>
            <p:custDataLst>
              <p:tags r:id="rId1"/>
            </p:custDataLst>
          </p:nvPr>
        </p:nvSpPr>
        <p:spPr>
          <a:xfrm>
            <a:off x="635111" y="1417525"/>
            <a:ext cx="3875639" cy="2954425"/>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圆角矩形 6"/>
          <p:cNvSpPr/>
          <p:nvPr/>
        </p:nvSpPr>
        <p:spPr>
          <a:xfrm>
            <a:off x="5076056" y="1597546"/>
            <a:ext cx="3456384" cy="1116124"/>
          </a:xfrm>
          <a:prstGeom prst="roundRect">
            <a:avLst>
              <a:gd name="adj" fmla="val 3888"/>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80112" y="1417525"/>
            <a:ext cx="2448272" cy="360040"/>
          </a:xfrm>
          <a:prstGeom prst="round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400" b="1" dirty="0">
                <a:latin typeface="Calibri" panose="020F0502020204030204" pitchFamily="34" charset="0"/>
              </a:rPr>
              <a:t>First </a:t>
            </a:r>
            <a:r>
              <a:rPr lang="en-US" altLang="zh-CN" sz="1400" b="1" dirty="0">
                <a:latin typeface="Calibri" panose="020F0502020204030204" pitchFamily="34" charset="0"/>
              </a:rPr>
              <a:t>C</a:t>
            </a:r>
            <a:r>
              <a:rPr lang="zh-CN" altLang="en-US" sz="1400" b="1" dirty="0">
                <a:latin typeface="Calibri" panose="020F0502020204030204" pitchFamily="34" charset="0"/>
              </a:rPr>
              <a:t>lass </a:t>
            </a:r>
            <a:r>
              <a:rPr lang="en-US" altLang="zh-CN" sz="1400" b="1" dirty="0">
                <a:latin typeface="Calibri" panose="020F0502020204030204" pitchFamily="34" charset="0"/>
              </a:rPr>
              <a:t>C</a:t>
            </a:r>
            <a:r>
              <a:rPr lang="zh-CN" altLang="en-US" sz="1400" b="1" dirty="0">
                <a:latin typeface="Calibri" panose="020F0502020204030204" pitchFamily="34" charset="0"/>
              </a:rPr>
              <a:t>utting </a:t>
            </a:r>
            <a:r>
              <a:rPr lang="en-US" altLang="zh-CN" sz="1400" b="1" dirty="0">
                <a:latin typeface="Calibri" panose="020F0502020204030204" pitchFamily="34" charset="0"/>
              </a:rPr>
              <a:t>A</a:t>
            </a:r>
            <a:r>
              <a:rPr lang="zh-CN" altLang="en-US" sz="1400" b="1" dirty="0">
                <a:latin typeface="Calibri" panose="020F0502020204030204" pitchFamily="34" charset="0"/>
              </a:rPr>
              <a:t>bility</a:t>
            </a:r>
            <a:endParaRPr lang="zh-CN" altLang="en-US" sz="1400" b="1" dirty="0">
              <a:latin typeface="Calibri" panose="020F0502020204030204" pitchFamily="34" charset="0"/>
            </a:endParaRPr>
          </a:p>
        </p:txBody>
      </p:sp>
      <p:sp>
        <p:nvSpPr>
          <p:cNvPr id="8" name="圆角矩形 7"/>
          <p:cNvSpPr/>
          <p:nvPr/>
        </p:nvSpPr>
        <p:spPr>
          <a:xfrm>
            <a:off x="5076056" y="3255826"/>
            <a:ext cx="3456384" cy="1116124"/>
          </a:xfrm>
          <a:prstGeom prst="roundRect">
            <a:avLst>
              <a:gd name="adj" fmla="val 6016"/>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12"/>
          <p:cNvSpPr/>
          <p:nvPr/>
        </p:nvSpPr>
        <p:spPr>
          <a:xfrm>
            <a:off x="5001260" y="1836420"/>
            <a:ext cx="3606800" cy="783590"/>
          </a:xfrm>
          <a:prstGeom prst="rect">
            <a:avLst/>
          </a:prstGeom>
        </p:spPr>
        <p:txBody>
          <a:bodyPr wrap="square">
            <a:spAutoFit/>
          </a:bodyPr>
          <a:lstStyle/>
          <a:p>
            <a:pPr>
              <a:lnSpc>
                <a:spcPct val="150000"/>
              </a:lnSpc>
            </a:pPr>
            <a:r>
              <a:rPr lang="en-US" altLang="zh-CN" sz="1000" dirty="0">
                <a:solidFill>
                  <a:schemeClr val="bg1">
                    <a:lumMod val="50000"/>
                  </a:schemeClr>
                </a:solidFill>
                <a:latin typeface="Calibri" panose="020F0502020204030204" pitchFamily="34" charset="0"/>
                <a:cs typeface="+mn-ea"/>
                <a:sym typeface="+mn-lt"/>
              </a:rPr>
              <a:t>* </a:t>
            </a:r>
            <a:r>
              <a:rPr lang="zh-CN" altLang="en-US" sz="1000" dirty="0">
                <a:solidFill>
                  <a:schemeClr val="bg1">
                    <a:lumMod val="50000"/>
                  </a:schemeClr>
                </a:solidFill>
                <a:latin typeface="Calibri" panose="020F0502020204030204" pitchFamily="34" charset="0"/>
                <a:cs typeface="+mn-ea"/>
                <a:sym typeface="+mn-lt"/>
              </a:rPr>
              <a:t>Processing range: 1.5*5 meters;</a:t>
            </a:r>
            <a:endParaRPr lang="zh-CN" altLang="en-US" sz="1000" dirty="0">
              <a:solidFill>
                <a:schemeClr val="bg1">
                  <a:lumMod val="50000"/>
                </a:schemeClr>
              </a:solidFill>
              <a:latin typeface="Calibri" panose="020F0502020204030204" pitchFamily="34" charset="0"/>
              <a:cs typeface="+mn-ea"/>
              <a:sym typeface="+mn-lt"/>
            </a:endParaRPr>
          </a:p>
          <a:p>
            <a:pPr>
              <a:lnSpc>
                <a:spcPct val="150000"/>
              </a:lnSpc>
            </a:pPr>
            <a:r>
              <a:rPr lang="en-US" altLang="zh-CN" sz="1000" dirty="0">
                <a:solidFill>
                  <a:schemeClr val="bg1">
                    <a:lumMod val="50000"/>
                  </a:schemeClr>
                </a:solidFill>
                <a:latin typeface="Calibri" panose="020F0502020204030204" pitchFamily="34" charset="0"/>
                <a:cs typeface="+mn-ea"/>
                <a:sym typeface="+mn-lt"/>
              </a:rPr>
              <a:t>* </a:t>
            </a:r>
            <a:r>
              <a:rPr lang="zh-CN" altLang="en-US" sz="1000" dirty="0">
                <a:solidFill>
                  <a:schemeClr val="bg1">
                    <a:lumMod val="50000"/>
                  </a:schemeClr>
                </a:solidFill>
                <a:latin typeface="Calibri" panose="020F0502020204030204" pitchFamily="34" charset="0"/>
                <a:cs typeface="+mn-ea"/>
                <a:sym typeface="+mn-lt"/>
              </a:rPr>
              <a:t>Precision: 0.01 to 0.03mm;</a:t>
            </a:r>
            <a:endParaRPr lang="zh-CN" altLang="en-US" sz="1000" dirty="0">
              <a:solidFill>
                <a:schemeClr val="bg1">
                  <a:lumMod val="50000"/>
                </a:schemeClr>
              </a:solidFill>
              <a:latin typeface="Calibri" panose="020F0502020204030204" pitchFamily="34" charset="0"/>
              <a:cs typeface="+mn-ea"/>
              <a:sym typeface="+mn-lt"/>
            </a:endParaRPr>
          </a:p>
          <a:p>
            <a:pPr>
              <a:lnSpc>
                <a:spcPct val="150000"/>
              </a:lnSpc>
            </a:pPr>
            <a:r>
              <a:rPr lang="en-US" altLang="zh-CN" sz="1000" dirty="0">
                <a:solidFill>
                  <a:schemeClr val="bg1">
                    <a:lumMod val="50000"/>
                  </a:schemeClr>
                </a:solidFill>
                <a:latin typeface="Calibri" panose="020F0502020204030204" pitchFamily="34" charset="0"/>
                <a:cs typeface="+mn-ea"/>
                <a:sym typeface="+mn-lt"/>
              </a:rPr>
              <a:t>* </a:t>
            </a:r>
            <a:r>
              <a:rPr lang="zh-CN" altLang="en-US" sz="1000" dirty="0">
                <a:solidFill>
                  <a:schemeClr val="bg1">
                    <a:lumMod val="50000"/>
                  </a:schemeClr>
                </a:solidFill>
                <a:latin typeface="Calibri" panose="020F0502020204030204" pitchFamily="34" charset="0"/>
                <a:cs typeface="+mn-ea"/>
                <a:sym typeface="+mn-lt"/>
              </a:rPr>
              <a:t>With OVS camera</a:t>
            </a:r>
            <a:r>
              <a:rPr lang="en-US" altLang="zh-CN" sz="1000" dirty="0">
                <a:solidFill>
                  <a:schemeClr val="bg1">
                    <a:lumMod val="50000"/>
                  </a:schemeClr>
                </a:solidFill>
                <a:latin typeface="Calibri" panose="020F0502020204030204" pitchFamily="34" charset="0"/>
                <a:cs typeface="+mn-ea"/>
                <a:sym typeface="+mn-lt"/>
              </a:rPr>
              <a:t>,  connected with the CNC  punching machine.</a:t>
            </a:r>
            <a:endParaRPr lang="en-US" altLang="zh-CN" sz="1000" dirty="0">
              <a:solidFill>
                <a:schemeClr val="bg1">
                  <a:lumMod val="50000"/>
                </a:schemeClr>
              </a:solidFill>
              <a:latin typeface="Calibri" panose="020F0502020204030204" pitchFamily="34" charset="0"/>
              <a:cs typeface="+mn-ea"/>
              <a:sym typeface="+mn-lt"/>
            </a:endParaRPr>
          </a:p>
        </p:txBody>
      </p:sp>
      <p:grpSp>
        <p:nvGrpSpPr>
          <p:cNvPr id="12" name="组合 11"/>
          <p:cNvGrpSpPr/>
          <p:nvPr/>
        </p:nvGrpSpPr>
        <p:grpSpPr>
          <a:xfrm>
            <a:off x="947634" y="309304"/>
            <a:ext cx="2827020" cy="502920"/>
            <a:chOff x="947634" y="309304"/>
            <a:chExt cx="2827020" cy="502920"/>
          </a:xfrm>
        </p:grpSpPr>
        <p:sp>
          <p:nvSpPr>
            <p:cNvPr id="13" name="TextBox 11"/>
            <p:cNvSpPr txBox="1">
              <a:spLocks noChangeArrowheads="1"/>
            </p:cNvSpPr>
            <p:nvPr/>
          </p:nvSpPr>
          <p:spPr bwMode="auto">
            <a:xfrm flipH="1">
              <a:off x="963509" y="567114"/>
              <a:ext cx="2811145"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Full Sets of Laser Cutting, Punching, Bending</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4" name="文本框 13"/>
            <p:cNvSpPr txBox="1"/>
            <p:nvPr/>
          </p:nvSpPr>
          <p:spPr>
            <a:xfrm>
              <a:off x="947634" y="309304"/>
              <a:ext cx="2688590" cy="368300"/>
            </a:xfrm>
            <a:prstGeom prst="rect">
              <a:avLst/>
            </a:prstGeom>
            <a:noFill/>
          </p:spPr>
          <p:txBody>
            <a:bodyPr wrap="none" rtlCol="0">
              <a:spAutoFit/>
            </a:bodyPr>
            <a:lstStyle/>
            <a:p>
              <a:pPr algn="l"/>
              <a:r>
                <a:rPr lang="zh-CN" altLang="en-US" b="1" dirty="0">
                  <a:solidFill>
                    <a:srgbClr val="1F4569"/>
                  </a:solidFill>
                </a:rPr>
                <a:t>AMADA CNC Machines</a:t>
              </a:r>
              <a:endParaRPr lang="zh-CN" altLang="en-US" b="1" dirty="0">
                <a:solidFill>
                  <a:srgbClr val="1F4569"/>
                </a:solidFill>
              </a:endParaRPr>
            </a:p>
          </p:txBody>
        </p:sp>
      </p:grpSp>
      <p:pic>
        <p:nvPicPr>
          <p:cNvPr id="2" name="图片 1" descr="IMG_8024"/>
          <p:cNvPicPr>
            <a:picLocks noChangeAspect="1"/>
          </p:cNvPicPr>
          <p:nvPr/>
        </p:nvPicPr>
        <p:blipFill>
          <a:blip r:embed="rId2"/>
          <a:stretch>
            <a:fillRect/>
          </a:stretch>
        </p:blipFill>
        <p:spPr>
          <a:xfrm>
            <a:off x="714375" y="1504315"/>
            <a:ext cx="3716655" cy="2477770"/>
          </a:xfrm>
          <a:prstGeom prst="rect">
            <a:avLst/>
          </a:prstGeom>
        </p:spPr>
      </p:pic>
      <p:sp>
        <p:nvSpPr>
          <p:cNvPr id="18" name="TextBox 15"/>
          <p:cNvSpPr txBox="1"/>
          <p:nvPr/>
        </p:nvSpPr>
        <p:spPr>
          <a:xfrm>
            <a:off x="1159510" y="4047490"/>
            <a:ext cx="2826385" cy="245110"/>
          </a:xfrm>
          <a:prstGeom prst="rect">
            <a:avLst/>
          </a:prstGeom>
          <a:noFill/>
        </p:spPr>
        <p:txBody>
          <a:bodyPr wrap="square" rtlCol="0">
            <a:spAutoFit/>
          </a:bodyPr>
          <a:p>
            <a:pPr algn="ctr"/>
            <a:r>
              <a:rPr lang="zh-CN" altLang="en-US" sz="1000" b="1" dirty="0">
                <a:solidFill>
                  <a:srgbClr val="0585A9"/>
                </a:solidFill>
                <a:latin typeface="+mn-ea"/>
                <a:cs typeface="Lato Heavy" panose="020F0902020204030203" pitchFamily="34" charset="0"/>
              </a:rPr>
              <a:t>LCG3015 AMADA Laser Cutting Machine</a:t>
            </a:r>
            <a:endParaRPr lang="zh-CN" altLang="en-US" sz="1000" b="1" dirty="0">
              <a:solidFill>
                <a:srgbClr val="0585A9"/>
              </a:solidFill>
              <a:latin typeface="+mn-ea"/>
              <a:cs typeface="Lato Heavy" panose="020F0902020204030203" pitchFamily="34" charset="0"/>
            </a:endParaRPr>
          </a:p>
        </p:txBody>
      </p:sp>
      <p:pic>
        <p:nvPicPr>
          <p:cNvPr id="19" name="图片 18" descr="C:\Users\Administrator\Desktop\IMG_8044.jpgIMG_8044"/>
          <p:cNvPicPr>
            <a:picLocks noChangeAspect="1"/>
          </p:cNvPicPr>
          <p:nvPr/>
        </p:nvPicPr>
        <p:blipFill>
          <a:blip r:embed="rId3"/>
          <a:srcRect/>
          <a:stretch>
            <a:fillRect/>
          </a:stretch>
        </p:blipFill>
        <p:spPr>
          <a:xfrm>
            <a:off x="6958330" y="3330258"/>
            <a:ext cx="1443355" cy="962025"/>
          </a:xfrm>
          <a:prstGeom prst="rect">
            <a:avLst/>
          </a:prstGeom>
        </p:spPr>
      </p:pic>
      <p:pic>
        <p:nvPicPr>
          <p:cNvPr id="20" name="图片 19" descr="C:\Users\Administrator\Desktop\QQ截图20200612170321.jpgQQ截图20200612170321"/>
          <p:cNvPicPr>
            <a:picLocks noChangeAspect="1"/>
          </p:cNvPicPr>
          <p:nvPr/>
        </p:nvPicPr>
        <p:blipFill>
          <a:blip r:embed="rId4"/>
          <a:srcRect/>
          <a:stretch>
            <a:fillRect/>
          </a:stretch>
        </p:blipFill>
        <p:spPr>
          <a:xfrm>
            <a:off x="5208905" y="3333750"/>
            <a:ext cx="1608455" cy="96012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750" fill="hold"/>
                                        <p:tgtEl>
                                          <p:spTgt spid="18"/>
                                        </p:tgtEl>
                                        <p:attrNameLst>
                                          <p:attrName>ppt_x</p:attrName>
                                        </p:attrNameLst>
                                      </p:cBhvr>
                                      <p:tavLst>
                                        <p:tav tm="0">
                                          <p:val>
                                            <p:strVal val="#ppt_x"/>
                                          </p:val>
                                        </p:tav>
                                        <p:tav tm="100000">
                                          <p:val>
                                            <p:strVal val="#ppt_x"/>
                                          </p:val>
                                        </p:tav>
                                      </p:tavLst>
                                    </p:anim>
                                    <p:anim calcmode="lin" valueType="num">
                                      <p:cBhvr additive="base">
                                        <p:cTn id="18" dur="7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par>
                          <p:cTn id="30" fill="hold">
                            <p:stCondLst>
                              <p:cond delay="3000"/>
                            </p:stCondLst>
                            <p:childTnLst>
                              <p:par>
                                <p:cTn id="31" presetID="21"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500"/>
                                        <p:tgtEl>
                                          <p:spTgt spid="8"/>
                                        </p:tgtEl>
                                      </p:cBhvr>
                                    </p:animEffect>
                                  </p:childTnLst>
                                </p:cTn>
                              </p:par>
                            </p:childTnLst>
                          </p:cTn>
                        </p:par>
                        <p:par>
                          <p:cTn id="44" fill="hold">
                            <p:stCondLst>
                              <p:cond delay="4500"/>
                            </p:stCondLst>
                            <p:childTnLst>
                              <p:par>
                                <p:cTn id="45" presetID="8"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amond(in)">
                                      <p:cBhvr>
                                        <p:cTn id="47" dur="2000"/>
                                        <p:tgtEl>
                                          <p:spTgt spid="20"/>
                                        </p:tgtEl>
                                      </p:cBhvr>
                                    </p:animEffect>
                                  </p:childTnLst>
                                </p:cTn>
                              </p:par>
                            </p:childTnLst>
                          </p:cTn>
                        </p:par>
                        <p:par>
                          <p:cTn id="48" fill="hold">
                            <p:stCondLst>
                              <p:cond delay="6500"/>
                            </p:stCondLst>
                            <p:childTnLst>
                              <p:par>
                                <p:cTn id="49" presetID="8"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amond(in)">
                                      <p:cBhvr>
                                        <p:cTn id="5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5" grpId="0" bldLvl="0" animBg="1"/>
      <p:bldP spid="8" grpId="0" bldLvl="0" animBg="1"/>
      <p:bldP spid="10"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00" y="857250"/>
            <a:ext cx="2499995" cy="306705"/>
          </a:xfrm>
          <a:prstGeom prst="rect">
            <a:avLst/>
          </a:prstGeom>
          <a:noFill/>
        </p:spPr>
        <p:txBody>
          <a:bodyPr wrap="square" rtlCol="0">
            <a:spAutoFit/>
          </a:bodyPr>
          <a:lstStyle/>
          <a:p>
            <a:r>
              <a:rPr lang="zh-CN" altLang="en-US" sz="1400" b="1" dirty="0">
                <a:solidFill>
                  <a:schemeClr val="bg1"/>
                </a:solidFill>
                <a:latin typeface="+mn-ea"/>
                <a:cs typeface="Lato Heavy" panose="020F0902020204030203" pitchFamily="34" charset="0"/>
              </a:rPr>
              <a:t>CNC Punching </a:t>
            </a:r>
            <a:r>
              <a:rPr lang="en-US" altLang="zh-CN" sz="1400" b="1" dirty="0">
                <a:solidFill>
                  <a:schemeClr val="bg1"/>
                </a:solidFill>
                <a:latin typeface="+mn-ea"/>
                <a:cs typeface="Lato Heavy" panose="020F0902020204030203" pitchFamily="34" charset="0"/>
              </a:rPr>
              <a:t>M</a:t>
            </a:r>
            <a:r>
              <a:rPr lang="zh-CN" altLang="en-US" sz="1400" b="1" dirty="0">
                <a:solidFill>
                  <a:schemeClr val="bg1"/>
                </a:solidFill>
                <a:latin typeface="+mn-ea"/>
                <a:cs typeface="Lato Heavy" panose="020F0902020204030203" pitchFamily="34" charset="0"/>
              </a:rPr>
              <a:t>achine</a:t>
            </a:r>
            <a:endParaRPr lang="en-US" altLang="zh-CN" sz="1400" b="1" dirty="0">
              <a:solidFill>
                <a:schemeClr val="bg1"/>
              </a:solidFill>
              <a:latin typeface="+mn-ea"/>
              <a:cs typeface="Lato Heavy" panose="020F0902020204030203" pitchFamily="34" charset="0"/>
            </a:endParaRPr>
          </a:p>
        </p:txBody>
      </p:sp>
      <p:sp>
        <p:nvSpPr>
          <p:cNvPr id="19" name="Rectangle 18"/>
          <p:cNvSpPr/>
          <p:nvPr/>
        </p:nvSpPr>
        <p:spPr>
          <a:xfrm>
            <a:off x="552113" y="1494585"/>
            <a:ext cx="2523467" cy="921385"/>
          </a:xfrm>
          <a:prstGeom prst="rect">
            <a:avLst/>
          </a:prstGeom>
        </p:spPr>
        <p:txBody>
          <a:bodyPr wrap="square">
            <a:spAutoFit/>
          </a:bodyPr>
          <a:lstStyle/>
          <a:p>
            <a:pPr>
              <a:lnSpc>
                <a:spcPct val="120000"/>
              </a:lnSpc>
            </a:pPr>
            <a:r>
              <a:rPr lang="en-US" altLang="zh-CN" sz="900" dirty="0">
                <a:solidFill>
                  <a:schemeClr val="bg1"/>
                </a:solidFill>
                <a:latin typeface="Calibri" panose="020F0502020204030204"/>
                <a:cs typeface="Calibri" panose="020F0502020204030204"/>
              </a:rPr>
              <a:t>* AE2510NT &amp; EMZ3610NT</a:t>
            </a:r>
            <a:endParaRPr lang="en-US" altLang="zh-CN" sz="900" dirty="0">
              <a:solidFill>
                <a:schemeClr val="bg1"/>
              </a:solidFill>
              <a:latin typeface="Calibri" panose="020F0502020204030204"/>
              <a:cs typeface="Calibri" panose="020F0502020204030204"/>
            </a:endParaRPr>
          </a:p>
          <a:p>
            <a:pPr>
              <a:lnSpc>
                <a:spcPct val="120000"/>
              </a:lnSpc>
            </a:pPr>
            <a:r>
              <a:rPr lang="en-US" altLang="zh-CN" sz="900" dirty="0">
                <a:solidFill>
                  <a:schemeClr val="bg1"/>
                </a:solidFill>
                <a:latin typeface="Calibri" panose="020F0502020204030204"/>
                <a:cs typeface="Calibri" panose="020F0502020204030204"/>
              </a:rPr>
              <a:t>* </a:t>
            </a:r>
            <a:r>
              <a:rPr lang="zh-CN" altLang="en-US" sz="900" dirty="0">
                <a:solidFill>
                  <a:schemeClr val="bg1"/>
                </a:solidFill>
                <a:latin typeface="Calibri" panose="020F0502020204030204"/>
                <a:cs typeface="Calibri" panose="020F0502020204030204"/>
              </a:rPr>
              <a:t>58 stations and 58 sets of molds can be installed</a:t>
            </a:r>
            <a:endParaRPr lang="zh-CN" altLang="en-US" sz="900" dirty="0">
              <a:solidFill>
                <a:schemeClr val="bg1"/>
              </a:solidFill>
              <a:latin typeface="Calibri" panose="020F0502020204030204"/>
              <a:cs typeface="Calibri" panose="020F0502020204030204"/>
            </a:endParaRPr>
          </a:p>
          <a:p>
            <a:pPr>
              <a:lnSpc>
                <a:spcPct val="120000"/>
              </a:lnSpc>
            </a:pPr>
            <a:r>
              <a:rPr lang="en-US" altLang="zh-CN" sz="900" dirty="0">
                <a:solidFill>
                  <a:schemeClr val="bg1"/>
                </a:solidFill>
                <a:latin typeface="Calibri" panose="020F0502020204030204"/>
                <a:cs typeface="Calibri" panose="020F0502020204030204"/>
              </a:rPr>
              <a:t>* Two 360 degree rotating locations</a:t>
            </a:r>
            <a:endParaRPr lang="en-US" altLang="zh-CN" sz="900" dirty="0">
              <a:solidFill>
                <a:schemeClr val="bg1"/>
              </a:solidFill>
              <a:latin typeface="Calibri" panose="020F0502020204030204"/>
              <a:cs typeface="Calibri" panose="020F0502020204030204"/>
            </a:endParaRPr>
          </a:p>
          <a:p>
            <a:pPr>
              <a:lnSpc>
                <a:spcPct val="120000"/>
              </a:lnSpc>
            </a:pPr>
            <a:r>
              <a:rPr lang="en-US" altLang="zh-CN" sz="900" dirty="0">
                <a:solidFill>
                  <a:schemeClr val="bg1"/>
                </a:solidFill>
                <a:latin typeface="Calibri" panose="020F0502020204030204"/>
                <a:cs typeface="Calibri" panose="020F0502020204030204"/>
              </a:rPr>
              <a:t>* Punching speed of each mold is 900 times/min</a:t>
            </a:r>
            <a:endParaRPr lang="en-US" altLang="zh-CN" sz="900" dirty="0">
              <a:solidFill>
                <a:schemeClr val="bg1"/>
              </a:solidFill>
              <a:latin typeface="Calibri" panose="020F0502020204030204"/>
              <a:cs typeface="Calibri" panose="020F0502020204030204"/>
            </a:endParaRPr>
          </a:p>
          <a:p>
            <a:pPr>
              <a:lnSpc>
                <a:spcPct val="120000"/>
              </a:lnSpc>
            </a:pPr>
            <a:r>
              <a:rPr lang="en-US" altLang="zh-CN" sz="900" dirty="0">
                <a:solidFill>
                  <a:schemeClr val="bg1"/>
                </a:solidFill>
                <a:latin typeface="Calibri" panose="020F0502020204030204"/>
                <a:cs typeface="Calibri" panose="020F0502020204030204"/>
              </a:rPr>
              <a:t>* Precision is plus or minus 0.01mm</a:t>
            </a:r>
            <a:endParaRPr lang="en-US" altLang="zh-CN" sz="900" dirty="0">
              <a:solidFill>
                <a:schemeClr val="bg1"/>
              </a:solidFill>
              <a:latin typeface="Calibri" panose="020F0502020204030204"/>
              <a:cs typeface="Calibri" panose="020F0502020204030204"/>
            </a:endParaRPr>
          </a:p>
        </p:txBody>
      </p:sp>
      <p:sp>
        <p:nvSpPr>
          <p:cNvPr id="27" name="TextBox 26"/>
          <p:cNvSpPr txBox="1"/>
          <p:nvPr/>
        </p:nvSpPr>
        <p:spPr>
          <a:xfrm>
            <a:off x="552114" y="3538037"/>
            <a:ext cx="1497392" cy="253916"/>
          </a:xfrm>
          <a:prstGeom prst="rect">
            <a:avLst/>
          </a:prstGeom>
          <a:noFill/>
        </p:spPr>
        <p:txBody>
          <a:bodyPr wrap="square" rtlCol="0">
            <a:spAutoFit/>
          </a:bodyPr>
          <a:lstStyle/>
          <a:p>
            <a:r>
              <a:rPr lang="zh-CN" altLang="en-US" sz="1050" b="1" dirty="0">
                <a:solidFill>
                  <a:schemeClr val="bg1"/>
                </a:solidFill>
                <a:latin typeface="Montserrat" panose="00000500000000000000" pitchFamily="50" charset="0"/>
                <a:cs typeface="Lato" panose="020F0502020204030203" pitchFamily="34" charset="0"/>
              </a:rPr>
              <a:t>产 品 策 略</a:t>
            </a:r>
            <a:r>
              <a:rPr lang="en-US" sz="1050" b="1" dirty="0">
                <a:solidFill>
                  <a:schemeClr val="bg1"/>
                </a:solidFill>
                <a:latin typeface="Montserrat" panose="00000500000000000000" pitchFamily="50" charset="0"/>
                <a:cs typeface="Lato" panose="020F0502020204030203" pitchFamily="34" charset="0"/>
              </a:rPr>
              <a:t> 1</a:t>
            </a:r>
            <a:endParaRPr lang="id-ID" sz="1050" b="1" dirty="0">
              <a:solidFill>
                <a:schemeClr val="bg1"/>
              </a:solidFill>
              <a:latin typeface="Montserrat" panose="00000500000000000000" pitchFamily="50" charset="0"/>
              <a:cs typeface="Lato" panose="020F0502020204030203" pitchFamily="34" charset="0"/>
            </a:endParaRPr>
          </a:p>
        </p:txBody>
      </p:sp>
      <p:sp>
        <p:nvSpPr>
          <p:cNvPr id="35" name="Rectangle 34"/>
          <p:cNvSpPr/>
          <p:nvPr/>
        </p:nvSpPr>
        <p:spPr>
          <a:xfrm>
            <a:off x="551815" y="3538220"/>
            <a:ext cx="2334260" cy="755650"/>
          </a:xfrm>
          <a:prstGeom prst="rect">
            <a:avLst/>
          </a:prstGeom>
        </p:spPr>
        <p:txBody>
          <a:bodyPr wrap="square">
            <a:spAutoFit/>
          </a:bodyPr>
          <a:lstStyle/>
          <a:p>
            <a:pPr>
              <a:lnSpc>
                <a:spcPct val="120000"/>
              </a:lnSpc>
            </a:pPr>
            <a:r>
              <a:rPr lang="zh-CN" altLang="en-US" sz="900" dirty="0">
                <a:solidFill>
                  <a:schemeClr val="bg1">
                    <a:lumMod val="65000"/>
                  </a:schemeClr>
                </a:solidFill>
                <a:latin typeface="Calibri" panose="020F0502020204030204"/>
                <a:cs typeface="Calibri" panose="020F0502020204030204"/>
              </a:rPr>
              <a:t>We have </a:t>
            </a:r>
            <a:r>
              <a:rPr lang="en-US" altLang="zh-CN" sz="900" dirty="0">
                <a:solidFill>
                  <a:schemeClr val="bg1">
                    <a:lumMod val="65000"/>
                  </a:schemeClr>
                </a:solidFill>
                <a:latin typeface="Calibri" panose="020F0502020204030204"/>
                <a:cs typeface="Calibri" panose="020F0502020204030204"/>
              </a:rPr>
              <a:t>3</a:t>
            </a:r>
            <a:r>
              <a:rPr lang="zh-CN" altLang="en-US" sz="900" dirty="0">
                <a:solidFill>
                  <a:schemeClr val="bg1">
                    <a:lumMod val="65000"/>
                  </a:schemeClr>
                </a:solidFill>
                <a:latin typeface="Calibri" panose="020F0502020204030204"/>
                <a:cs typeface="Calibri" panose="020F0502020204030204"/>
              </a:rPr>
              <a:t> sets of AMADA CNC Punching machines with mature turret punching technology</a:t>
            </a:r>
            <a:r>
              <a:rPr lang="en-US" altLang="zh-CN" sz="900" dirty="0">
                <a:solidFill>
                  <a:schemeClr val="bg1">
                    <a:lumMod val="65000"/>
                  </a:schemeClr>
                </a:solidFill>
                <a:latin typeface="Calibri" panose="020F0502020204030204"/>
                <a:cs typeface="Calibri" panose="020F0502020204030204"/>
              </a:rPr>
              <a:t>, which are used to stamp the material after cross cutting to a certain shape.</a:t>
            </a:r>
            <a:endParaRPr lang="en-US" altLang="zh-CN" sz="900" dirty="0">
              <a:solidFill>
                <a:schemeClr val="bg1">
                  <a:lumMod val="65000"/>
                </a:schemeClr>
              </a:solidFill>
              <a:latin typeface="Calibri" panose="020F0502020204030204"/>
              <a:cs typeface="Calibri" panose="020F0502020204030204"/>
            </a:endParaRPr>
          </a:p>
        </p:txBody>
      </p:sp>
      <p:sp>
        <p:nvSpPr>
          <p:cNvPr id="28" name="Oval 27"/>
          <p:cNvSpPr/>
          <p:nvPr/>
        </p:nvSpPr>
        <p:spPr>
          <a:xfrm>
            <a:off x="635000" y="2658110"/>
            <a:ext cx="701040" cy="701040"/>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a:p>
        </p:txBody>
      </p:sp>
      <p:pic>
        <p:nvPicPr>
          <p:cNvPr id="4" name="图片占位符 3" descr="2X2A1940"/>
          <p:cNvPicPr>
            <a:picLocks noChangeAspect="1"/>
          </p:cNvPicPr>
          <p:nvPr>
            <p:ph type="pic" sz="quarter" idx="10"/>
          </p:nvPr>
        </p:nvPicPr>
        <p:blipFill>
          <a:blip r:embed="rId1"/>
          <a:stretch>
            <a:fillRect/>
          </a:stretch>
        </p:blipFill>
        <p:spPr>
          <a:xfrm>
            <a:off x="3697605" y="1057910"/>
            <a:ext cx="4330700" cy="2732405"/>
          </a:xfrm>
          <a:prstGeom prst="rect">
            <a:avLst/>
          </a:prstGeom>
        </p:spPr>
      </p:pic>
      <p:sp>
        <p:nvSpPr>
          <p:cNvPr id="7" name=" 7"/>
          <p:cNvSpPr/>
          <p:nvPr/>
        </p:nvSpPr>
        <p:spPr bwMode="auto">
          <a:xfrm>
            <a:off x="812800" y="2846705"/>
            <a:ext cx="346075" cy="324485"/>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0"/>
          <p:cNvSpPr txBox="1">
            <a:spLocks noChangeArrowheads="1"/>
          </p:cNvSpPr>
          <p:nvPr/>
        </p:nvSpPr>
        <p:spPr bwMode="auto">
          <a:xfrm>
            <a:off x="2611234" y="1245989"/>
            <a:ext cx="39769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rgbClr val="1F4569"/>
                </a:solidFill>
                <a:latin typeface="微软雅黑" panose="020B0503020204020204" pitchFamily="34" charset="-122"/>
                <a:ea typeface="微软雅黑" panose="020B0503020204020204" pitchFamily="34" charset="-122"/>
              </a:rPr>
              <a:t>CONTENTS</a:t>
            </a:r>
            <a:endParaRPr lang="zh-CN" altLang="en-US" sz="2400" b="1" dirty="0">
              <a:solidFill>
                <a:srgbClr val="1F4569"/>
              </a:solidFill>
              <a:latin typeface="微软雅黑" panose="020B0503020204020204" pitchFamily="34" charset="-122"/>
              <a:ea typeface="微软雅黑" panose="020B0503020204020204" pitchFamily="34" charset="-122"/>
            </a:endParaRPr>
          </a:p>
        </p:txBody>
      </p:sp>
      <p:sp>
        <p:nvSpPr>
          <p:cNvPr id="29" name="等腰三角形 28"/>
          <p:cNvSpPr/>
          <p:nvPr/>
        </p:nvSpPr>
        <p:spPr>
          <a:xfrm flipV="1">
            <a:off x="665850" y="-2"/>
            <a:ext cx="1684451" cy="843560"/>
          </a:xfrm>
          <a:prstGeom prst="triangle">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716312" y="214542"/>
            <a:ext cx="467354" cy="467354"/>
            <a:chOff x="830582" y="3510852"/>
            <a:chExt cx="2448272" cy="2448272"/>
          </a:xfrm>
        </p:grpSpPr>
        <p:sp>
          <p:nvSpPr>
            <p:cNvPr id="31" name="矩形 30"/>
            <p:cNvSpPr/>
            <p:nvPr/>
          </p:nvSpPr>
          <p:spPr>
            <a:xfrm rot="2700000">
              <a:off x="830582" y="3510852"/>
              <a:ext cx="2448272" cy="2448272"/>
            </a:xfrm>
            <a:prstGeom prst="rect">
              <a:avLst/>
            </a:prstGeom>
            <a:solidFill>
              <a:schemeClr val="bg1"/>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rot="2700000">
            <a:off x="725659" y="485047"/>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2700000">
            <a:off x="1211632" y="775641"/>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78509" y="2473476"/>
            <a:ext cx="1158118" cy="2016562"/>
            <a:chOff x="899756" y="2506905"/>
            <a:chExt cx="1158118" cy="2016562"/>
          </a:xfrm>
        </p:grpSpPr>
        <p:grpSp>
          <p:nvGrpSpPr>
            <p:cNvPr id="9" name="组合 8"/>
            <p:cNvGrpSpPr/>
            <p:nvPr/>
          </p:nvGrpSpPr>
          <p:grpSpPr>
            <a:xfrm>
              <a:off x="899756" y="2506905"/>
              <a:ext cx="1158118" cy="2016562"/>
              <a:chOff x="899756" y="2506905"/>
              <a:chExt cx="1158118" cy="2016562"/>
            </a:xfrm>
          </p:grpSpPr>
          <p:grpSp>
            <p:nvGrpSpPr>
              <p:cNvPr id="8" name="组合 7"/>
              <p:cNvGrpSpPr/>
              <p:nvPr/>
            </p:nvGrpSpPr>
            <p:grpSpPr>
              <a:xfrm>
                <a:off x="1031303" y="2506905"/>
                <a:ext cx="830255" cy="1044421"/>
                <a:chOff x="1011290" y="2506905"/>
                <a:chExt cx="830255" cy="1044421"/>
              </a:xfrm>
            </p:grpSpPr>
            <p:grpSp>
              <p:nvGrpSpPr>
                <p:cNvPr id="6" name="组合 5"/>
                <p:cNvGrpSpPr/>
                <p:nvPr/>
              </p:nvGrpSpPr>
              <p:grpSpPr>
                <a:xfrm>
                  <a:off x="1045067" y="2567913"/>
                  <a:ext cx="796478" cy="983413"/>
                  <a:chOff x="1396253" y="2731910"/>
                  <a:chExt cx="796478" cy="983413"/>
                </a:xfrm>
              </p:grpSpPr>
              <p:sp>
                <p:nvSpPr>
                  <p:cNvPr id="37" name="矩形 36"/>
                  <p:cNvSpPr/>
                  <p:nvPr/>
                </p:nvSpPr>
                <p:spPr>
                  <a:xfrm rot="2700000">
                    <a:off x="1396253" y="2731910"/>
                    <a:ext cx="185086" cy="185086"/>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38" name="矩形 37"/>
                  <p:cNvSpPr/>
                  <p:nvPr/>
                </p:nvSpPr>
                <p:spPr>
                  <a:xfrm rot="2700000">
                    <a:off x="1414437" y="2937029"/>
                    <a:ext cx="778294" cy="778294"/>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011290" y="2506905"/>
                  <a:ext cx="256802" cy="307777"/>
                </a:xfrm>
                <a:prstGeom prst="rect">
                  <a:avLst/>
                </a:prstGeom>
                <a:noFill/>
              </p:spPr>
              <p:txBody>
                <a:bodyPr wrap="none" rtlCol="0" anchor="ctr">
                  <a:spAutoFit/>
                </a:bodyPr>
                <a:lstStyle/>
                <a:p>
                  <a:pPr algn="ctr"/>
                  <a:r>
                    <a:rPr lang="en-US" altLang="zh-CN" sz="1400" dirty="0">
                      <a:solidFill>
                        <a:schemeClr val="bg1"/>
                      </a:solidFill>
                      <a:latin typeface="Aparajita" panose="020B0604020202020204" pitchFamily="34" charset="0"/>
                      <a:cs typeface="Aparajita" panose="020B0604020202020204" pitchFamily="34" charset="0"/>
                    </a:rPr>
                    <a:t>1</a:t>
                  </a:r>
                  <a:endParaRPr lang="zh-CN" altLang="en-US" sz="1400" dirty="0">
                    <a:solidFill>
                      <a:schemeClr val="bg1"/>
                    </a:solidFill>
                    <a:latin typeface="Aparajita" panose="020B0604020202020204" pitchFamily="34" charset="0"/>
                    <a:cs typeface="Aparajita" panose="020B0604020202020204" pitchFamily="34" charset="0"/>
                  </a:endParaRPr>
                </a:p>
              </p:txBody>
            </p:sp>
          </p:grpSp>
          <p:sp>
            <p:nvSpPr>
              <p:cNvPr id="73" name="文本框 10"/>
              <p:cNvSpPr txBox="1">
                <a:spLocks noChangeArrowheads="1"/>
              </p:cNvSpPr>
              <p:nvPr/>
            </p:nvSpPr>
            <p:spPr bwMode="auto">
              <a:xfrm>
                <a:off x="899756" y="3939902"/>
                <a:ext cx="115811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rgbClr val="1F4569"/>
                    </a:solidFill>
                    <a:latin typeface="微软雅黑" panose="020B0503020204020204" pitchFamily="34" charset="-122"/>
                    <a:ea typeface="微软雅黑" panose="020B0503020204020204" pitchFamily="34" charset="-122"/>
                    <a:sym typeface="+mn-ea"/>
                  </a:rPr>
                  <a:t>Company Overview</a:t>
                </a:r>
                <a:endParaRPr lang="zh-CN" altLang="en-US" sz="1600" b="1" dirty="0">
                  <a:solidFill>
                    <a:srgbClr val="1F4569"/>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1350581" y="3034271"/>
              <a:ext cx="248336" cy="247611"/>
              <a:chOff x="4060826" y="3181350"/>
              <a:chExt cx="544513" cy="542925"/>
            </a:xfrm>
            <a:solidFill>
              <a:schemeClr val="bg1"/>
            </a:solidFill>
          </p:grpSpPr>
          <p:sp>
            <p:nvSpPr>
              <p:cNvPr id="108" name="Rectangle 109"/>
              <p:cNvSpPr>
                <a:spLocks noChangeArrowheads="1"/>
              </p:cNvSpPr>
              <p:nvPr/>
            </p:nvSpPr>
            <p:spPr bwMode="auto">
              <a:xfrm>
                <a:off x="4159251" y="3363913"/>
                <a:ext cx="77788"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110"/>
              <p:cNvSpPr>
                <a:spLocks noChangeArrowheads="1"/>
              </p:cNvSpPr>
              <p:nvPr/>
            </p:nvSpPr>
            <p:spPr bwMode="auto">
              <a:xfrm>
                <a:off x="4292601" y="3363913"/>
                <a:ext cx="80963"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111"/>
              <p:cNvSpPr>
                <a:spLocks noChangeArrowheads="1"/>
              </p:cNvSpPr>
              <p:nvPr/>
            </p:nvSpPr>
            <p:spPr bwMode="auto">
              <a:xfrm>
                <a:off x="4429126" y="3363913"/>
                <a:ext cx="80963"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112"/>
              <p:cNvSpPr/>
              <p:nvPr/>
            </p:nvSpPr>
            <p:spPr bwMode="auto">
              <a:xfrm>
                <a:off x="4114801" y="3657600"/>
                <a:ext cx="438150" cy="22225"/>
              </a:xfrm>
              <a:custGeom>
                <a:avLst/>
                <a:gdLst>
                  <a:gd name="T0" fmla="*/ 153 w 157"/>
                  <a:gd name="T1" fmla="*/ 8 h 8"/>
                  <a:gd name="T2" fmla="*/ 4 w 157"/>
                  <a:gd name="T3" fmla="*/ 8 h 8"/>
                  <a:gd name="T4" fmla="*/ 0 w 157"/>
                  <a:gd name="T5" fmla="*/ 4 h 8"/>
                  <a:gd name="T6" fmla="*/ 4 w 157"/>
                  <a:gd name="T7" fmla="*/ 0 h 8"/>
                  <a:gd name="T8" fmla="*/ 153 w 157"/>
                  <a:gd name="T9" fmla="*/ 0 h 8"/>
                  <a:gd name="T10" fmla="*/ 157 w 157"/>
                  <a:gd name="T11" fmla="*/ 4 h 8"/>
                  <a:gd name="T12" fmla="*/ 153 w 15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7" h="8">
                    <a:moveTo>
                      <a:pt x="153" y="8"/>
                    </a:moveTo>
                    <a:cubicBezTo>
                      <a:pt x="4" y="8"/>
                      <a:pt x="4" y="8"/>
                      <a:pt x="4" y="8"/>
                    </a:cubicBezTo>
                    <a:cubicBezTo>
                      <a:pt x="2" y="8"/>
                      <a:pt x="0" y="6"/>
                      <a:pt x="0" y="4"/>
                    </a:cubicBezTo>
                    <a:cubicBezTo>
                      <a:pt x="0" y="1"/>
                      <a:pt x="2" y="0"/>
                      <a:pt x="4" y="0"/>
                    </a:cubicBezTo>
                    <a:cubicBezTo>
                      <a:pt x="153" y="0"/>
                      <a:pt x="153" y="0"/>
                      <a:pt x="153" y="0"/>
                    </a:cubicBezTo>
                    <a:cubicBezTo>
                      <a:pt x="156" y="0"/>
                      <a:pt x="157" y="1"/>
                      <a:pt x="157" y="4"/>
                    </a:cubicBezTo>
                    <a:cubicBezTo>
                      <a:pt x="157" y="6"/>
                      <a:pt x="156" y="8"/>
                      <a:pt x="15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3"/>
              <p:cNvSpPr/>
              <p:nvPr/>
            </p:nvSpPr>
            <p:spPr bwMode="auto">
              <a:xfrm>
                <a:off x="4067176" y="3702050"/>
                <a:ext cx="536575" cy="22225"/>
              </a:xfrm>
              <a:custGeom>
                <a:avLst/>
                <a:gdLst>
                  <a:gd name="T0" fmla="*/ 188 w 192"/>
                  <a:gd name="T1" fmla="*/ 8 h 8"/>
                  <a:gd name="T2" fmla="*/ 4 w 192"/>
                  <a:gd name="T3" fmla="*/ 8 h 8"/>
                  <a:gd name="T4" fmla="*/ 0 w 192"/>
                  <a:gd name="T5" fmla="*/ 4 h 8"/>
                  <a:gd name="T6" fmla="*/ 4 w 192"/>
                  <a:gd name="T7" fmla="*/ 0 h 8"/>
                  <a:gd name="T8" fmla="*/ 188 w 192"/>
                  <a:gd name="T9" fmla="*/ 0 h 8"/>
                  <a:gd name="T10" fmla="*/ 192 w 192"/>
                  <a:gd name="T11" fmla="*/ 4 h 8"/>
                  <a:gd name="T12" fmla="*/ 188 w 19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92" h="8">
                    <a:moveTo>
                      <a:pt x="188" y="8"/>
                    </a:moveTo>
                    <a:cubicBezTo>
                      <a:pt x="4" y="8"/>
                      <a:pt x="4" y="8"/>
                      <a:pt x="4" y="8"/>
                    </a:cubicBezTo>
                    <a:cubicBezTo>
                      <a:pt x="1" y="8"/>
                      <a:pt x="0" y="6"/>
                      <a:pt x="0" y="4"/>
                    </a:cubicBezTo>
                    <a:cubicBezTo>
                      <a:pt x="0" y="2"/>
                      <a:pt x="1" y="0"/>
                      <a:pt x="4" y="0"/>
                    </a:cubicBezTo>
                    <a:cubicBezTo>
                      <a:pt x="188" y="0"/>
                      <a:pt x="188" y="0"/>
                      <a:pt x="188" y="0"/>
                    </a:cubicBezTo>
                    <a:cubicBezTo>
                      <a:pt x="190" y="0"/>
                      <a:pt x="192" y="2"/>
                      <a:pt x="192" y="4"/>
                    </a:cubicBezTo>
                    <a:cubicBezTo>
                      <a:pt x="192" y="6"/>
                      <a:pt x="190" y="8"/>
                      <a:pt x="18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4"/>
              <p:cNvSpPr/>
              <p:nvPr/>
            </p:nvSpPr>
            <p:spPr bwMode="auto">
              <a:xfrm>
                <a:off x="4060826" y="3181350"/>
                <a:ext cx="544513" cy="161925"/>
              </a:xfrm>
              <a:custGeom>
                <a:avLst/>
                <a:gdLst>
                  <a:gd name="T0" fmla="*/ 193 w 195"/>
                  <a:gd name="T1" fmla="*/ 50 h 58"/>
                  <a:gd name="T2" fmla="*/ 100 w 195"/>
                  <a:gd name="T3" fmla="*/ 0 h 58"/>
                  <a:gd name="T4" fmla="*/ 96 w 195"/>
                  <a:gd name="T5" fmla="*/ 0 h 58"/>
                  <a:gd name="T6" fmla="*/ 3 w 195"/>
                  <a:gd name="T7" fmla="*/ 50 h 58"/>
                  <a:gd name="T8" fmla="*/ 1 w 195"/>
                  <a:gd name="T9" fmla="*/ 55 h 58"/>
                  <a:gd name="T10" fmla="*/ 5 w 195"/>
                  <a:gd name="T11" fmla="*/ 58 h 58"/>
                  <a:gd name="T12" fmla="*/ 191 w 195"/>
                  <a:gd name="T13" fmla="*/ 58 h 58"/>
                  <a:gd name="T14" fmla="*/ 195 w 195"/>
                  <a:gd name="T15" fmla="*/ 55 h 58"/>
                  <a:gd name="T16" fmla="*/ 193 w 195"/>
                  <a:gd name="T1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58">
                    <a:moveTo>
                      <a:pt x="193" y="50"/>
                    </a:moveTo>
                    <a:cubicBezTo>
                      <a:pt x="100" y="0"/>
                      <a:pt x="100" y="0"/>
                      <a:pt x="100" y="0"/>
                    </a:cubicBezTo>
                    <a:cubicBezTo>
                      <a:pt x="98" y="0"/>
                      <a:pt x="97" y="0"/>
                      <a:pt x="96" y="0"/>
                    </a:cubicBezTo>
                    <a:cubicBezTo>
                      <a:pt x="3" y="50"/>
                      <a:pt x="3" y="50"/>
                      <a:pt x="3" y="50"/>
                    </a:cubicBezTo>
                    <a:cubicBezTo>
                      <a:pt x="1" y="51"/>
                      <a:pt x="0" y="53"/>
                      <a:pt x="1" y="55"/>
                    </a:cubicBezTo>
                    <a:cubicBezTo>
                      <a:pt x="1" y="57"/>
                      <a:pt x="3" y="58"/>
                      <a:pt x="5" y="58"/>
                    </a:cubicBezTo>
                    <a:cubicBezTo>
                      <a:pt x="191" y="58"/>
                      <a:pt x="191" y="58"/>
                      <a:pt x="191" y="58"/>
                    </a:cubicBezTo>
                    <a:cubicBezTo>
                      <a:pt x="192" y="58"/>
                      <a:pt x="194" y="57"/>
                      <a:pt x="195" y="55"/>
                    </a:cubicBezTo>
                    <a:cubicBezTo>
                      <a:pt x="195" y="53"/>
                      <a:pt x="194" y="51"/>
                      <a:pt x="19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4" name="组合 53"/>
          <p:cNvGrpSpPr/>
          <p:nvPr/>
        </p:nvGrpSpPr>
        <p:grpSpPr>
          <a:xfrm rot="0">
            <a:off x="4575810" y="3036570"/>
            <a:ext cx="236220" cy="242570"/>
            <a:chOff x="11107738" y="3181350"/>
            <a:chExt cx="517526" cy="531813"/>
          </a:xfrm>
          <a:solidFill>
            <a:schemeClr val="bg1"/>
          </a:solidFill>
        </p:grpSpPr>
        <p:sp>
          <p:nvSpPr>
            <p:cNvPr id="55" name="Freeform 223"/>
            <p:cNvSpPr/>
            <p:nvPr/>
          </p:nvSpPr>
          <p:spPr bwMode="auto">
            <a:xfrm>
              <a:off x="11107738" y="3181350"/>
              <a:ext cx="417513" cy="463550"/>
            </a:xfrm>
            <a:custGeom>
              <a:avLst/>
              <a:gdLst>
                <a:gd name="T0" fmla="*/ 17 w 149"/>
                <a:gd name="T1" fmla="*/ 158 h 166"/>
                <a:gd name="T2" fmla="*/ 8 w 149"/>
                <a:gd name="T3" fmla="*/ 149 h 166"/>
                <a:gd name="T4" fmla="*/ 8 w 149"/>
                <a:gd name="T5" fmla="*/ 17 h 166"/>
                <a:gd name="T6" fmla="*/ 17 w 149"/>
                <a:gd name="T7" fmla="*/ 8 h 166"/>
                <a:gd name="T8" fmla="*/ 132 w 149"/>
                <a:gd name="T9" fmla="*/ 8 h 166"/>
                <a:gd name="T10" fmla="*/ 141 w 149"/>
                <a:gd name="T11" fmla="*/ 17 h 166"/>
                <a:gd name="T12" fmla="*/ 141 w 149"/>
                <a:gd name="T13" fmla="*/ 90 h 166"/>
                <a:gd name="T14" fmla="*/ 143 w 149"/>
                <a:gd name="T15" fmla="*/ 92 h 166"/>
                <a:gd name="T16" fmla="*/ 149 w 149"/>
                <a:gd name="T17" fmla="*/ 87 h 166"/>
                <a:gd name="T18" fmla="*/ 149 w 149"/>
                <a:gd name="T19" fmla="*/ 17 h 166"/>
                <a:gd name="T20" fmla="*/ 132 w 149"/>
                <a:gd name="T21" fmla="*/ 0 h 166"/>
                <a:gd name="T22" fmla="*/ 17 w 149"/>
                <a:gd name="T23" fmla="*/ 0 h 166"/>
                <a:gd name="T24" fmla="*/ 0 w 149"/>
                <a:gd name="T25" fmla="*/ 17 h 166"/>
                <a:gd name="T26" fmla="*/ 0 w 149"/>
                <a:gd name="T27" fmla="*/ 149 h 166"/>
                <a:gd name="T28" fmla="*/ 17 w 149"/>
                <a:gd name="T29" fmla="*/ 166 h 166"/>
                <a:gd name="T30" fmla="*/ 99 w 149"/>
                <a:gd name="T31" fmla="*/ 166 h 166"/>
                <a:gd name="T32" fmla="*/ 92 w 149"/>
                <a:gd name="T33" fmla="*/ 158 h 166"/>
                <a:gd name="T34" fmla="*/ 17 w 149"/>
                <a:gd name="T35"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6">
                  <a:moveTo>
                    <a:pt x="17" y="158"/>
                  </a:moveTo>
                  <a:cubicBezTo>
                    <a:pt x="12" y="158"/>
                    <a:pt x="8" y="154"/>
                    <a:pt x="8" y="149"/>
                  </a:cubicBezTo>
                  <a:cubicBezTo>
                    <a:pt x="8" y="17"/>
                    <a:pt x="8" y="17"/>
                    <a:pt x="8" y="17"/>
                  </a:cubicBezTo>
                  <a:cubicBezTo>
                    <a:pt x="8" y="12"/>
                    <a:pt x="12" y="8"/>
                    <a:pt x="17" y="8"/>
                  </a:cubicBezTo>
                  <a:cubicBezTo>
                    <a:pt x="132" y="8"/>
                    <a:pt x="132" y="8"/>
                    <a:pt x="132" y="8"/>
                  </a:cubicBezTo>
                  <a:cubicBezTo>
                    <a:pt x="137" y="8"/>
                    <a:pt x="141" y="12"/>
                    <a:pt x="141" y="17"/>
                  </a:cubicBezTo>
                  <a:cubicBezTo>
                    <a:pt x="141" y="90"/>
                    <a:pt x="141" y="90"/>
                    <a:pt x="141" y="90"/>
                  </a:cubicBezTo>
                  <a:cubicBezTo>
                    <a:pt x="142" y="91"/>
                    <a:pt x="143" y="91"/>
                    <a:pt x="143" y="92"/>
                  </a:cubicBezTo>
                  <a:cubicBezTo>
                    <a:pt x="145" y="90"/>
                    <a:pt x="146" y="88"/>
                    <a:pt x="149" y="87"/>
                  </a:cubicBezTo>
                  <a:cubicBezTo>
                    <a:pt x="149" y="17"/>
                    <a:pt x="149" y="17"/>
                    <a:pt x="149" y="17"/>
                  </a:cubicBezTo>
                  <a:cubicBezTo>
                    <a:pt x="149" y="8"/>
                    <a:pt x="141" y="0"/>
                    <a:pt x="132" y="0"/>
                  </a:cubicBezTo>
                  <a:cubicBezTo>
                    <a:pt x="17" y="0"/>
                    <a:pt x="17" y="0"/>
                    <a:pt x="17" y="0"/>
                  </a:cubicBezTo>
                  <a:cubicBezTo>
                    <a:pt x="7" y="0"/>
                    <a:pt x="0" y="8"/>
                    <a:pt x="0" y="17"/>
                  </a:cubicBezTo>
                  <a:cubicBezTo>
                    <a:pt x="0" y="149"/>
                    <a:pt x="0" y="149"/>
                    <a:pt x="0" y="149"/>
                  </a:cubicBezTo>
                  <a:cubicBezTo>
                    <a:pt x="0" y="158"/>
                    <a:pt x="7" y="166"/>
                    <a:pt x="17" y="166"/>
                  </a:cubicBezTo>
                  <a:cubicBezTo>
                    <a:pt x="99" y="166"/>
                    <a:pt x="99" y="166"/>
                    <a:pt x="99" y="166"/>
                  </a:cubicBezTo>
                  <a:cubicBezTo>
                    <a:pt x="92" y="158"/>
                    <a:pt x="92" y="158"/>
                    <a:pt x="92" y="158"/>
                  </a:cubicBezTo>
                  <a:lnTo>
                    <a:pt x="17"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4"/>
            <p:cNvSpPr>
              <a:spLocks noEditPoints="1"/>
            </p:cNvSpPr>
            <p:nvPr/>
          </p:nvSpPr>
          <p:spPr bwMode="auto">
            <a:xfrm>
              <a:off x="11155363" y="3235325"/>
              <a:ext cx="319088" cy="357188"/>
            </a:xfrm>
            <a:custGeom>
              <a:avLst/>
              <a:gdLst>
                <a:gd name="T0" fmla="*/ 0 w 114"/>
                <a:gd name="T1" fmla="*/ 0 h 128"/>
                <a:gd name="T2" fmla="*/ 0 w 114"/>
                <a:gd name="T3" fmla="*/ 128 h 128"/>
                <a:gd name="T4" fmla="*/ 64 w 114"/>
                <a:gd name="T5" fmla="*/ 128 h 128"/>
                <a:gd name="T6" fmla="*/ 54 w 114"/>
                <a:gd name="T7" fmla="*/ 118 h 128"/>
                <a:gd name="T8" fmla="*/ 54 w 114"/>
                <a:gd name="T9" fmla="*/ 100 h 128"/>
                <a:gd name="T10" fmla="*/ 72 w 114"/>
                <a:gd name="T11" fmla="*/ 101 h 128"/>
                <a:gd name="T12" fmla="*/ 75 w 114"/>
                <a:gd name="T13" fmla="*/ 104 h 128"/>
                <a:gd name="T14" fmla="*/ 60 w 114"/>
                <a:gd name="T15" fmla="*/ 72 h 128"/>
                <a:gd name="T16" fmla="*/ 25 w 114"/>
                <a:gd name="T17" fmla="*/ 72 h 128"/>
                <a:gd name="T18" fmla="*/ 21 w 114"/>
                <a:gd name="T19" fmla="*/ 68 h 128"/>
                <a:gd name="T20" fmla="*/ 25 w 114"/>
                <a:gd name="T21" fmla="*/ 64 h 128"/>
                <a:gd name="T22" fmla="*/ 56 w 114"/>
                <a:gd name="T23" fmla="*/ 64 h 128"/>
                <a:gd name="T24" fmla="*/ 63 w 114"/>
                <a:gd name="T25" fmla="*/ 50 h 128"/>
                <a:gd name="T26" fmla="*/ 67 w 114"/>
                <a:gd name="T27" fmla="*/ 49 h 128"/>
                <a:gd name="T28" fmla="*/ 79 w 114"/>
                <a:gd name="T29" fmla="*/ 57 h 128"/>
                <a:gd name="T30" fmla="*/ 90 w 114"/>
                <a:gd name="T31" fmla="*/ 81 h 128"/>
                <a:gd name="T32" fmla="*/ 95 w 114"/>
                <a:gd name="T33" fmla="*/ 76 h 128"/>
                <a:gd name="T34" fmla="*/ 107 w 114"/>
                <a:gd name="T35" fmla="*/ 77 h 128"/>
                <a:gd name="T36" fmla="*/ 113 w 114"/>
                <a:gd name="T37" fmla="*/ 71 h 128"/>
                <a:gd name="T38" fmla="*/ 114 w 114"/>
                <a:gd name="T39" fmla="*/ 70 h 128"/>
                <a:gd name="T40" fmla="*/ 114 w 114"/>
                <a:gd name="T41" fmla="*/ 0 h 128"/>
                <a:gd name="T42" fmla="*/ 0 w 114"/>
                <a:gd name="T43" fmla="*/ 0 h 128"/>
                <a:gd name="T44" fmla="*/ 87 w 114"/>
                <a:gd name="T45" fmla="*/ 47 h 128"/>
                <a:gd name="T46" fmla="*/ 25 w 114"/>
                <a:gd name="T47" fmla="*/ 47 h 128"/>
                <a:gd name="T48" fmla="*/ 21 w 114"/>
                <a:gd name="T49" fmla="*/ 43 h 128"/>
                <a:gd name="T50" fmla="*/ 25 w 114"/>
                <a:gd name="T51" fmla="*/ 39 h 128"/>
                <a:gd name="T52" fmla="*/ 87 w 114"/>
                <a:gd name="T53" fmla="*/ 39 h 128"/>
                <a:gd name="T54" fmla="*/ 91 w 114"/>
                <a:gd name="T55" fmla="*/ 43 h 128"/>
                <a:gd name="T56" fmla="*/ 87 w 114"/>
                <a:gd name="T57" fmla="*/ 47 h 128"/>
                <a:gd name="T58" fmla="*/ 87 w 114"/>
                <a:gd name="T59" fmla="*/ 27 h 128"/>
                <a:gd name="T60" fmla="*/ 25 w 114"/>
                <a:gd name="T61" fmla="*/ 27 h 128"/>
                <a:gd name="T62" fmla="*/ 21 w 114"/>
                <a:gd name="T63" fmla="*/ 23 h 128"/>
                <a:gd name="T64" fmla="*/ 25 w 114"/>
                <a:gd name="T65" fmla="*/ 19 h 128"/>
                <a:gd name="T66" fmla="*/ 87 w 114"/>
                <a:gd name="T67" fmla="*/ 19 h 128"/>
                <a:gd name="T68" fmla="*/ 91 w 114"/>
                <a:gd name="T69" fmla="*/ 23 h 128"/>
                <a:gd name="T70" fmla="*/ 87 w 114"/>
                <a:gd name="T71" fmla="*/ 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28">
                  <a:moveTo>
                    <a:pt x="0" y="0"/>
                  </a:moveTo>
                  <a:cubicBezTo>
                    <a:pt x="0" y="128"/>
                    <a:pt x="0" y="128"/>
                    <a:pt x="0" y="128"/>
                  </a:cubicBezTo>
                  <a:cubicBezTo>
                    <a:pt x="64" y="128"/>
                    <a:pt x="64" y="128"/>
                    <a:pt x="64" y="128"/>
                  </a:cubicBezTo>
                  <a:cubicBezTo>
                    <a:pt x="54" y="118"/>
                    <a:pt x="54" y="118"/>
                    <a:pt x="54" y="118"/>
                  </a:cubicBezTo>
                  <a:cubicBezTo>
                    <a:pt x="49" y="113"/>
                    <a:pt x="49" y="105"/>
                    <a:pt x="54" y="100"/>
                  </a:cubicBezTo>
                  <a:cubicBezTo>
                    <a:pt x="59" y="96"/>
                    <a:pt x="67" y="96"/>
                    <a:pt x="72" y="101"/>
                  </a:cubicBezTo>
                  <a:cubicBezTo>
                    <a:pt x="75" y="104"/>
                    <a:pt x="75" y="104"/>
                    <a:pt x="75" y="104"/>
                  </a:cubicBezTo>
                  <a:cubicBezTo>
                    <a:pt x="60" y="72"/>
                    <a:pt x="60" y="72"/>
                    <a:pt x="60" y="72"/>
                  </a:cubicBezTo>
                  <a:cubicBezTo>
                    <a:pt x="25" y="72"/>
                    <a:pt x="25" y="72"/>
                    <a:pt x="25" y="72"/>
                  </a:cubicBezTo>
                  <a:cubicBezTo>
                    <a:pt x="23" y="72"/>
                    <a:pt x="21" y="70"/>
                    <a:pt x="21" y="68"/>
                  </a:cubicBezTo>
                  <a:cubicBezTo>
                    <a:pt x="21" y="66"/>
                    <a:pt x="23" y="64"/>
                    <a:pt x="25" y="64"/>
                  </a:cubicBezTo>
                  <a:cubicBezTo>
                    <a:pt x="56" y="64"/>
                    <a:pt x="56" y="64"/>
                    <a:pt x="56" y="64"/>
                  </a:cubicBezTo>
                  <a:cubicBezTo>
                    <a:pt x="55" y="58"/>
                    <a:pt x="58" y="53"/>
                    <a:pt x="63" y="50"/>
                  </a:cubicBezTo>
                  <a:cubicBezTo>
                    <a:pt x="64" y="49"/>
                    <a:pt x="66" y="49"/>
                    <a:pt x="67" y="49"/>
                  </a:cubicBezTo>
                  <a:cubicBezTo>
                    <a:pt x="72" y="49"/>
                    <a:pt x="77" y="52"/>
                    <a:pt x="79" y="57"/>
                  </a:cubicBezTo>
                  <a:cubicBezTo>
                    <a:pt x="90" y="81"/>
                    <a:pt x="90" y="81"/>
                    <a:pt x="90" y="81"/>
                  </a:cubicBezTo>
                  <a:cubicBezTo>
                    <a:pt x="91" y="79"/>
                    <a:pt x="93" y="77"/>
                    <a:pt x="95" y="76"/>
                  </a:cubicBezTo>
                  <a:cubicBezTo>
                    <a:pt x="99" y="74"/>
                    <a:pt x="104" y="75"/>
                    <a:pt x="107" y="77"/>
                  </a:cubicBezTo>
                  <a:cubicBezTo>
                    <a:pt x="108" y="74"/>
                    <a:pt x="110" y="72"/>
                    <a:pt x="113" y="71"/>
                  </a:cubicBezTo>
                  <a:cubicBezTo>
                    <a:pt x="113" y="70"/>
                    <a:pt x="114" y="70"/>
                    <a:pt x="114" y="70"/>
                  </a:cubicBezTo>
                  <a:cubicBezTo>
                    <a:pt x="114" y="0"/>
                    <a:pt x="114" y="0"/>
                    <a:pt x="114" y="0"/>
                  </a:cubicBezTo>
                  <a:lnTo>
                    <a:pt x="0" y="0"/>
                  </a:lnTo>
                  <a:close/>
                  <a:moveTo>
                    <a:pt x="87" y="47"/>
                  </a:moveTo>
                  <a:cubicBezTo>
                    <a:pt x="25" y="47"/>
                    <a:pt x="25" y="47"/>
                    <a:pt x="25" y="47"/>
                  </a:cubicBezTo>
                  <a:cubicBezTo>
                    <a:pt x="23" y="47"/>
                    <a:pt x="21" y="45"/>
                    <a:pt x="21" y="43"/>
                  </a:cubicBezTo>
                  <a:cubicBezTo>
                    <a:pt x="21" y="41"/>
                    <a:pt x="23" y="39"/>
                    <a:pt x="25" y="39"/>
                  </a:cubicBezTo>
                  <a:cubicBezTo>
                    <a:pt x="87" y="39"/>
                    <a:pt x="87" y="39"/>
                    <a:pt x="87" y="39"/>
                  </a:cubicBezTo>
                  <a:cubicBezTo>
                    <a:pt x="90" y="39"/>
                    <a:pt x="91" y="41"/>
                    <a:pt x="91" y="43"/>
                  </a:cubicBezTo>
                  <a:cubicBezTo>
                    <a:pt x="91" y="45"/>
                    <a:pt x="90" y="47"/>
                    <a:pt x="87" y="47"/>
                  </a:cubicBezTo>
                  <a:close/>
                  <a:moveTo>
                    <a:pt x="87" y="27"/>
                  </a:moveTo>
                  <a:cubicBezTo>
                    <a:pt x="25" y="27"/>
                    <a:pt x="25" y="27"/>
                    <a:pt x="25" y="27"/>
                  </a:cubicBezTo>
                  <a:cubicBezTo>
                    <a:pt x="23" y="27"/>
                    <a:pt x="21" y="25"/>
                    <a:pt x="21" y="23"/>
                  </a:cubicBezTo>
                  <a:cubicBezTo>
                    <a:pt x="21" y="21"/>
                    <a:pt x="23" y="19"/>
                    <a:pt x="25" y="19"/>
                  </a:cubicBezTo>
                  <a:cubicBezTo>
                    <a:pt x="87" y="19"/>
                    <a:pt x="87" y="19"/>
                    <a:pt x="87" y="19"/>
                  </a:cubicBezTo>
                  <a:cubicBezTo>
                    <a:pt x="90" y="19"/>
                    <a:pt x="91" y="21"/>
                    <a:pt x="91" y="23"/>
                  </a:cubicBezTo>
                  <a:cubicBezTo>
                    <a:pt x="91" y="25"/>
                    <a:pt x="90" y="27"/>
                    <a:pt x="8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5"/>
            <p:cNvSpPr/>
            <p:nvPr/>
          </p:nvSpPr>
          <p:spPr bwMode="auto">
            <a:xfrm>
              <a:off x="11306176" y="3382963"/>
              <a:ext cx="319088" cy="330200"/>
            </a:xfrm>
            <a:custGeom>
              <a:avLst/>
              <a:gdLst>
                <a:gd name="T0" fmla="*/ 69 w 114"/>
                <a:gd name="T1" fmla="*/ 118 h 118"/>
                <a:gd name="T2" fmla="*/ 49 w 114"/>
                <a:gd name="T3" fmla="*/ 108 h 118"/>
                <a:gd name="T4" fmla="*/ 49 w 114"/>
                <a:gd name="T5" fmla="*/ 108 h 118"/>
                <a:gd name="T6" fmla="*/ 48 w 114"/>
                <a:gd name="T7" fmla="*/ 108 h 118"/>
                <a:gd name="T8" fmla="*/ 46 w 114"/>
                <a:gd name="T9" fmla="*/ 106 h 118"/>
                <a:gd name="T10" fmla="*/ 3 w 114"/>
                <a:gd name="T11" fmla="*/ 62 h 118"/>
                <a:gd name="T12" fmla="*/ 3 w 114"/>
                <a:gd name="T13" fmla="*/ 50 h 118"/>
                <a:gd name="T14" fmla="*/ 8 w 114"/>
                <a:gd name="T15" fmla="*/ 48 h 118"/>
                <a:gd name="T16" fmla="*/ 15 w 114"/>
                <a:gd name="T17" fmla="*/ 51 h 118"/>
                <a:gd name="T18" fmla="*/ 18 w 114"/>
                <a:gd name="T19" fmla="*/ 54 h 118"/>
                <a:gd name="T20" fmla="*/ 24 w 114"/>
                <a:gd name="T21" fmla="*/ 49 h 118"/>
                <a:gd name="T22" fmla="*/ 8 w 114"/>
                <a:gd name="T23" fmla="*/ 14 h 118"/>
                <a:gd name="T24" fmla="*/ 6 w 114"/>
                <a:gd name="T25" fmla="*/ 10 h 118"/>
                <a:gd name="T26" fmla="*/ 10 w 114"/>
                <a:gd name="T27" fmla="*/ 1 h 118"/>
                <a:gd name="T28" fmla="*/ 13 w 114"/>
                <a:gd name="T29" fmla="*/ 0 h 118"/>
                <a:gd name="T30" fmla="*/ 21 w 114"/>
                <a:gd name="T31" fmla="*/ 5 h 118"/>
                <a:gd name="T32" fmla="*/ 36 w 114"/>
                <a:gd name="T33" fmla="*/ 36 h 118"/>
                <a:gd name="T34" fmla="*/ 40 w 114"/>
                <a:gd name="T35" fmla="*/ 30 h 118"/>
                <a:gd name="T36" fmla="*/ 43 w 114"/>
                <a:gd name="T37" fmla="*/ 27 h 118"/>
                <a:gd name="T38" fmla="*/ 46 w 114"/>
                <a:gd name="T39" fmla="*/ 26 h 118"/>
                <a:gd name="T40" fmla="*/ 51 w 114"/>
                <a:gd name="T41" fmla="*/ 27 h 118"/>
                <a:gd name="T42" fmla="*/ 55 w 114"/>
                <a:gd name="T43" fmla="*/ 30 h 118"/>
                <a:gd name="T44" fmla="*/ 57 w 114"/>
                <a:gd name="T45" fmla="*/ 26 h 118"/>
                <a:gd name="T46" fmla="*/ 61 w 114"/>
                <a:gd name="T47" fmla="*/ 21 h 118"/>
                <a:gd name="T48" fmla="*/ 64 w 114"/>
                <a:gd name="T49" fmla="*/ 21 h 118"/>
                <a:gd name="T50" fmla="*/ 70 w 114"/>
                <a:gd name="T51" fmla="*/ 23 h 118"/>
                <a:gd name="T52" fmla="*/ 74 w 114"/>
                <a:gd name="T53" fmla="*/ 27 h 118"/>
                <a:gd name="T54" fmla="*/ 76 w 114"/>
                <a:gd name="T55" fmla="*/ 22 h 118"/>
                <a:gd name="T56" fmla="*/ 80 w 114"/>
                <a:gd name="T57" fmla="*/ 18 h 118"/>
                <a:gd name="T58" fmla="*/ 83 w 114"/>
                <a:gd name="T59" fmla="*/ 18 h 118"/>
                <a:gd name="T60" fmla="*/ 91 w 114"/>
                <a:gd name="T61" fmla="*/ 23 h 118"/>
                <a:gd name="T62" fmla="*/ 104 w 114"/>
                <a:gd name="T63" fmla="*/ 52 h 118"/>
                <a:gd name="T64" fmla="*/ 107 w 114"/>
                <a:gd name="T65" fmla="*/ 100 h 118"/>
                <a:gd name="T66" fmla="*/ 69 w 114"/>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8">
                  <a:moveTo>
                    <a:pt x="69" y="118"/>
                  </a:moveTo>
                  <a:cubicBezTo>
                    <a:pt x="69" y="118"/>
                    <a:pt x="61" y="118"/>
                    <a:pt x="49" y="108"/>
                  </a:cubicBezTo>
                  <a:cubicBezTo>
                    <a:pt x="49" y="108"/>
                    <a:pt x="49" y="108"/>
                    <a:pt x="49" y="108"/>
                  </a:cubicBezTo>
                  <a:cubicBezTo>
                    <a:pt x="48" y="108"/>
                    <a:pt x="48" y="108"/>
                    <a:pt x="48" y="108"/>
                  </a:cubicBezTo>
                  <a:cubicBezTo>
                    <a:pt x="47" y="107"/>
                    <a:pt x="46" y="107"/>
                    <a:pt x="46" y="106"/>
                  </a:cubicBezTo>
                  <a:cubicBezTo>
                    <a:pt x="3" y="62"/>
                    <a:pt x="3" y="62"/>
                    <a:pt x="3" y="62"/>
                  </a:cubicBezTo>
                  <a:cubicBezTo>
                    <a:pt x="0" y="59"/>
                    <a:pt x="0" y="53"/>
                    <a:pt x="3" y="50"/>
                  </a:cubicBezTo>
                  <a:cubicBezTo>
                    <a:pt x="4" y="49"/>
                    <a:pt x="6" y="48"/>
                    <a:pt x="8" y="48"/>
                  </a:cubicBezTo>
                  <a:cubicBezTo>
                    <a:pt x="11" y="48"/>
                    <a:pt x="13" y="49"/>
                    <a:pt x="15" y="51"/>
                  </a:cubicBezTo>
                  <a:cubicBezTo>
                    <a:pt x="18" y="54"/>
                    <a:pt x="18" y="54"/>
                    <a:pt x="18" y="54"/>
                  </a:cubicBezTo>
                  <a:cubicBezTo>
                    <a:pt x="24" y="49"/>
                    <a:pt x="24" y="49"/>
                    <a:pt x="24" y="49"/>
                  </a:cubicBezTo>
                  <a:cubicBezTo>
                    <a:pt x="8" y="14"/>
                    <a:pt x="8" y="14"/>
                    <a:pt x="8" y="14"/>
                  </a:cubicBezTo>
                  <a:cubicBezTo>
                    <a:pt x="6" y="10"/>
                    <a:pt x="6" y="10"/>
                    <a:pt x="6" y="10"/>
                  </a:cubicBezTo>
                  <a:cubicBezTo>
                    <a:pt x="5" y="6"/>
                    <a:pt x="7" y="2"/>
                    <a:pt x="10" y="1"/>
                  </a:cubicBezTo>
                  <a:cubicBezTo>
                    <a:pt x="11" y="0"/>
                    <a:pt x="12" y="0"/>
                    <a:pt x="13" y="0"/>
                  </a:cubicBezTo>
                  <a:cubicBezTo>
                    <a:pt x="17" y="0"/>
                    <a:pt x="20" y="2"/>
                    <a:pt x="21" y="5"/>
                  </a:cubicBezTo>
                  <a:cubicBezTo>
                    <a:pt x="36" y="36"/>
                    <a:pt x="36" y="36"/>
                    <a:pt x="36" y="36"/>
                  </a:cubicBezTo>
                  <a:cubicBezTo>
                    <a:pt x="40" y="30"/>
                    <a:pt x="40" y="30"/>
                    <a:pt x="40" y="30"/>
                  </a:cubicBezTo>
                  <a:cubicBezTo>
                    <a:pt x="40" y="28"/>
                    <a:pt x="42" y="27"/>
                    <a:pt x="43" y="27"/>
                  </a:cubicBezTo>
                  <a:cubicBezTo>
                    <a:pt x="44" y="26"/>
                    <a:pt x="45" y="26"/>
                    <a:pt x="46" y="26"/>
                  </a:cubicBezTo>
                  <a:cubicBezTo>
                    <a:pt x="48" y="26"/>
                    <a:pt x="49" y="27"/>
                    <a:pt x="51" y="27"/>
                  </a:cubicBezTo>
                  <a:cubicBezTo>
                    <a:pt x="55" y="30"/>
                    <a:pt x="55" y="30"/>
                    <a:pt x="55" y="30"/>
                  </a:cubicBezTo>
                  <a:cubicBezTo>
                    <a:pt x="57" y="26"/>
                    <a:pt x="57" y="26"/>
                    <a:pt x="57" y="26"/>
                  </a:cubicBezTo>
                  <a:cubicBezTo>
                    <a:pt x="57" y="24"/>
                    <a:pt x="59" y="22"/>
                    <a:pt x="61" y="21"/>
                  </a:cubicBezTo>
                  <a:cubicBezTo>
                    <a:pt x="62" y="21"/>
                    <a:pt x="63" y="21"/>
                    <a:pt x="64" y="21"/>
                  </a:cubicBezTo>
                  <a:cubicBezTo>
                    <a:pt x="66" y="21"/>
                    <a:pt x="68" y="21"/>
                    <a:pt x="70" y="23"/>
                  </a:cubicBezTo>
                  <a:cubicBezTo>
                    <a:pt x="74" y="27"/>
                    <a:pt x="74" y="27"/>
                    <a:pt x="74" y="27"/>
                  </a:cubicBezTo>
                  <a:cubicBezTo>
                    <a:pt x="76" y="22"/>
                    <a:pt x="76" y="22"/>
                    <a:pt x="76" y="22"/>
                  </a:cubicBezTo>
                  <a:cubicBezTo>
                    <a:pt x="77" y="20"/>
                    <a:pt x="78" y="19"/>
                    <a:pt x="80" y="18"/>
                  </a:cubicBezTo>
                  <a:cubicBezTo>
                    <a:pt x="81" y="18"/>
                    <a:pt x="82" y="18"/>
                    <a:pt x="83" y="18"/>
                  </a:cubicBezTo>
                  <a:cubicBezTo>
                    <a:pt x="86" y="18"/>
                    <a:pt x="89" y="20"/>
                    <a:pt x="91" y="23"/>
                  </a:cubicBezTo>
                  <a:cubicBezTo>
                    <a:pt x="104" y="52"/>
                    <a:pt x="104" y="52"/>
                    <a:pt x="104" y="52"/>
                  </a:cubicBezTo>
                  <a:cubicBezTo>
                    <a:pt x="105" y="52"/>
                    <a:pt x="114" y="75"/>
                    <a:pt x="107" y="100"/>
                  </a:cubicBezTo>
                  <a:lnTo>
                    <a:pt x="69"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7176770" y="2486660"/>
            <a:ext cx="1158240" cy="1993900"/>
            <a:chOff x="11302" y="3916"/>
            <a:chExt cx="1824" cy="3140"/>
          </a:xfrm>
        </p:grpSpPr>
        <p:grpSp>
          <p:nvGrpSpPr>
            <p:cNvPr id="63" name="组合 62"/>
            <p:cNvGrpSpPr/>
            <p:nvPr/>
          </p:nvGrpSpPr>
          <p:grpSpPr>
            <a:xfrm>
              <a:off x="11302" y="3988"/>
              <a:ext cx="1824" cy="3069"/>
              <a:chOff x="11302" y="3988"/>
              <a:chExt cx="1824" cy="3069"/>
            </a:xfrm>
          </p:grpSpPr>
          <p:sp>
            <p:nvSpPr>
              <p:cNvPr id="82" name="矩形 81"/>
              <p:cNvSpPr/>
              <p:nvPr/>
            </p:nvSpPr>
            <p:spPr>
              <a:xfrm rot="2700000">
                <a:off x="11591" y="4301"/>
                <a:ext cx="1226" cy="1226"/>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10"/>
              <p:cNvSpPr txBox="1">
                <a:spLocks noChangeArrowheads="1"/>
              </p:cNvSpPr>
              <p:nvPr/>
            </p:nvSpPr>
            <p:spPr bwMode="auto">
              <a:xfrm>
                <a:off x="11302" y="6139"/>
                <a:ext cx="1824"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rgbClr val="1F4569"/>
                    </a:solidFill>
                    <a:latin typeface="微软雅黑" panose="020B0503020204020204" pitchFamily="34" charset="-122"/>
                    <a:ea typeface="微软雅黑" panose="020B0503020204020204" pitchFamily="34" charset="-122"/>
                  </a:rPr>
                  <a:t>Contact</a:t>
                </a:r>
                <a:endParaRPr lang="en-US" altLang="zh-CN" sz="1600" b="1" dirty="0">
                  <a:solidFill>
                    <a:srgbClr val="1F4569"/>
                  </a:solidFill>
                  <a:latin typeface="微软雅黑" panose="020B0503020204020204" pitchFamily="34" charset="-122"/>
                  <a:ea typeface="微软雅黑" panose="020B0503020204020204" pitchFamily="34" charset="-122"/>
                </a:endParaRPr>
              </a:p>
              <a:p>
                <a:pPr algn="ctr"/>
                <a:r>
                  <a:rPr lang="en-US" altLang="zh-CN" sz="1600" b="1" dirty="0">
                    <a:solidFill>
                      <a:srgbClr val="1F4569"/>
                    </a:solidFill>
                    <a:latin typeface="微软雅黑" panose="020B0503020204020204" pitchFamily="34" charset="-122"/>
                    <a:ea typeface="微软雅黑" panose="020B0503020204020204" pitchFamily="34" charset="-122"/>
                  </a:rPr>
                  <a:t>Us</a:t>
                </a:r>
                <a:endParaRPr lang="en-US" altLang="zh-CN" sz="1600" b="1" dirty="0">
                  <a:solidFill>
                    <a:srgbClr val="1F4569"/>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rot="0">
                <a:off x="12053" y="4749"/>
                <a:ext cx="379" cy="379"/>
                <a:chOff x="11095038" y="836613"/>
                <a:chExt cx="527051" cy="527050"/>
              </a:xfrm>
              <a:solidFill>
                <a:schemeClr val="bg1"/>
              </a:solidFill>
            </p:grpSpPr>
            <p:sp>
              <p:nvSpPr>
                <p:cNvPr id="131" name="Freeform 214"/>
                <p:cNvSpPr/>
                <p:nvPr/>
              </p:nvSpPr>
              <p:spPr bwMode="auto">
                <a:xfrm>
                  <a:off x="11153776" y="984250"/>
                  <a:ext cx="185738" cy="276225"/>
                </a:xfrm>
                <a:custGeom>
                  <a:avLst/>
                  <a:gdLst>
                    <a:gd name="T0" fmla="*/ 0 w 67"/>
                    <a:gd name="T1" fmla="*/ 3 h 99"/>
                    <a:gd name="T2" fmla="*/ 0 w 67"/>
                    <a:gd name="T3" fmla="*/ 97 h 99"/>
                    <a:gd name="T4" fmla="*/ 3 w 67"/>
                    <a:gd name="T5" fmla="*/ 99 h 99"/>
                    <a:gd name="T6" fmla="*/ 65 w 67"/>
                    <a:gd name="T7" fmla="*/ 99 h 99"/>
                    <a:gd name="T8" fmla="*/ 67 w 67"/>
                    <a:gd name="T9" fmla="*/ 97 h 99"/>
                    <a:gd name="T10" fmla="*/ 67 w 67"/>
                    <a:gd name="T11" fmla="*/ 83 h 99"/>
                    <a:gd name="T12" fmla="*/ 40 w 67"/>
                    <a:gd name="T13" fmla="*/ 71 h 99"/>
                    <a:gd name="T14" fmla="*/ 30 w 67"/>
                    <a:gd name="T15" fmla="*/ 61 h 99"/>
                    <a:gd name="T16" fmla="*/ 31 w 67"/>
                    <a:gd name="T17" fmla="*/ 48 h 99"/>
                    <a:gd name="T18" fmla="*/ 53 w 67"/>
                    <a:gd name="T19" fmla="*/ 0 h 99"/>
                    <a:gd name="T20" fmla="*/ 3 w 67"/>
                    <a:gd name="T21" fmla="*/ 0 h 99"/>
                    <a:gd name="T22" fmla="*/ 0 w 67"/>
                    <a:gd name="T23"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0" y="3"/>
                      </a:moveTo>
                      <a:cubicBezTo>
                        <a:pt x="0" y="97"/>
                        <a:pt x="0" y="97"/>
                        <a:pt x="0" y="97"/>
                      </a:cubicBezTo>
                      <a:cubicBezTo>
                        <a:pt x="0" y="98"/>
                        <a:pt x="1" y="99"/>
                        <a:pt x="3" y="99"/>
                      </a:cubicBezTo>
                      <a:cubicBezTo>
                        <a:pt x="65" y="99"/>
                        <a:pt x="65" y="99"/>
                        <a:pt x="65" y="99"/>
                      </a:cubicBezTo>
                      <a:cubicBezTo>
                        <a:pt x="66" y="99"/>
                        <a:pt x="67" y="98"/>
                        <a:pt x="67" y="97"/>
                      </a:cubicBezTo>
                      <a:cubicBezTo>
                        <a:pt x="67" y="83"/>
                        <a:pt x="67" y="83"/>
                        <a:pt x="67" y="83"/>
                      </a:cubicBezTo>
                      <a:cubicBezTo>
                        <a:pt x="40" y="71"/>
                        <a:pt x="40" y="71"/>
                        <a:pt x="40" y="71"/>
                      </a:cubicBezTo>
                      <a:cubicBezTo>
                        <a:pt x="40" y="70"/>
                        <a:pt x="33" y="67"/>
                        <a:pt x="30" y="61"/>
                      </a:cubicBezTo>
                      <a:cubicBezTo>
                        <a:pt x="28" y="55"/>
                        <a:pt x="31" y="49"/>
                        <a:pt x="31" y="48"/>
                      </a:cubicBezTo>
                      <a:cubicBezTo>
                        <a:pt x="53" y="0"/>
                        <a:pt x="53" y="0"/>
                        <a:pt x="53"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5"/>
                <p:cNvSpPr>
                  <a:spLocks noEditPoints="1"/>
                </p:cNvSpPr>
                <p:nvPr/>
              </p:nvSpPr>
              <p:spPr bwMode="auto">
                <a:xfrm>
                  <a:off x="11095038" y="882650"/>
                  <a:ext cx="303213" cy="481013"/>
                </a:xfrm>
                <a:custGeom>
                  <a:avLst/>
                  <a:gdLst>
                    <a:gd name="T0" fmla="*/ 96 w 109"/>
                    <a:gd name="T1" fmla="*/ 133 h 172"/>
                    <a:gd name="T2" fmla="*/ 86 w 109"/>
                    <a:gd name="T3" fmla="*/ 143 h 172"/>
                    <a:gd name="T4" fmla="*/ 24 w 109"/>
                    <a:gd name="T5" fmla="*/ 143 h 172"/>
                    <a:gd name="T6" fmla="*/ 13 w 109"/>
                    <a:gd name="T7" fmla="*/ 133 h 172"/>
                    <a:gd name="T8" fmla="*/ 13 w 109"/>
                    <a:gd name="T9" fmla="*/ 39 h 172"/>
                    <a:gd name="T10" fmla="*/ 24 w 109"/>
                    <a:gd name="T11" fmla="*/ 28 h 172"/>
                    <a:gd name="T12" fmla="*/ 78 w 109"/>
                    <a:gd name="T13" fmla="*/ 28 h 172"/>
                    <a:gd name="T14" fmla="*/ 91 w 109"/>
                    <a:gd name="T15" fmla="*/ 0 h 172"/>
                    <a:gd name="T16" fmla="*/ 13 w 109"/>
                    <a:gd name="T17" fmla="*/ 0 h 172"/>
                    <a:gd name="T18" fmla="*/ 0 w 109"/>
                    <a:gd name="T19" fmla="*/ 12 h 172"/>
                    <a:gd name="T20" fmla="*/ 0 w 109"/>
                    <a:gd name="T21" fmla="*/ 159 h 172"/>
                    <a:gd name="T22" fmla="*/ 13 w 109"/>
                    <a:gd name="T23" fmla="*/ 172 h 172"/>
                    <a:gd name="T24" fmla="*/ 96 w 109"/>
                    <a:gd name="T25" fmla="*/ 172 h 172"/>
                    <a:gd name="T26" fmla="*/ 109 w 109"/>
                    <a:gd name="T27" fmla="*/ 159 h 172"/>
                    <a:gd name="T28" fmla="*/ 109 w 109"/>
                    <a:gd name="T29" fmla="*/ 129 h 172"/>
                    <a:gd name="T30" fmla="*/ 96 w 109"/>
                    <a:gd name="T31" fmla="*/ 123 h 172"/>
                    <a:gd name="T32" fmla="*/ 96 w 109"/>
                    <a:gd name="T33" fmla="*/ 133 h 172"/>
                    <a:gd name="T34" fmla="*/ 61 w 109"/>
                    <a:gd name="T35" fmla="*/ 159 h 172"/>
                    <a:gd name="T36" fmla="*/ 48 w 109"/>
                    <a:gd name="T37" fmla="*/ 159 h 172"/>
                    <a:gd name="T38" fmla="*/ 44 w 109"/>
                    <a:gd name="T39" fmla="*/ 155 h 172"/>
                    <a:gd name="T40" fmla="*/ 48 w 109"/>
                    <a:gd name="T41" fmla="*/ 151 h 172"/>
                    <a:gd name="T42" fmla="*/ 61 w 109"/>
                    <a:gd name="T43" fmla="*/ 151 h 172"/>
                    <a:gd name="T44" fmla="*/ 65 w 109"/>
                    <a:gd name="T45" fmla="*/ 155 h 172"/>
                    <a:gd name="T46" fmla="*/ 61 w 109"/>
                    <a:gd name="T47" fmla="*/ 15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172">
                      <a:moveTo>
                        <a:pt x="96" y="133"/>
                      </a:moveTo>
                      <a:cubicBezTo>
                        <a:pt x="96" y="139"/>
                        <a:pt x="91" y="143"/>
                        <a:pt x="86" y="143"/>
                      </a:cubicBezTo>
                      <a:cubicBezTo>
                        <a:pt x="24" y="143"/>
                        <a:pt x="24" y="143"/>
                        <a:pt x="24" y="143"/>
                      </a:cubicBezTo>
                      <a:cubicBezTo>
                        <a:pt x="18" y="143"/>
                        <a:pt x="13" y="139"/>
                        <a:pt x="13" y="133"/>
                      </a:cubicBezTo>
                      <a:cubicBezTo>
                        <a:pt x="13" y="39"/>
                        <a:pt x="13" y="39"/>
                        <a:pt x="13" y="39"/>
                      </a:cubicBezTo>
                      <a:cubicBezTo>
                        <a:pt x="13" y="33"/>
                        <a:pt x="18" y="28"/>
                        <a:pt x="24" y="28"/>
                      </a:cubicBezTo>
                      <a:cubicBezTo>
                        <a:pt x="78" y="28"/>
                        <a:pt x="78" y="28"/>
                        <a:pt x="78" y="28"/>
                      </a:cubicBezTo>
                      <a:cubicBezTo>
                        <a:pt x="91" y="0"/>
                        <a:pt x="91" y="0"/>
                        <a:pt x="91" y="0"/>
                      </a:cubicBezTo>
                      <a:cubicBezTo>
                        <a:pt x="13" y="0"/>
                        <a:pt x="13" y="0"/>
                        <a:pt x="13" y="0"/>
                      </a:cubicBezTo>
                      <a:cubicBezTo>
                        <a:pt x="6" y="0"/>
                        <a:pt x="0" y="5"/>
                        <a:pt x="0" y="12"/>
                      </a:cubicBezTo>
                      <a:cubicBezTo>
                        <a:pt x="0" y="159"/>
                        <a:pt x="0" y="159"/>
                        <a:pt x="0" y="159"/>
                      </a:cubicBezTo>
                      <a:cubicBezTo>
                        <a:pt x="0" y="166"/>
                        <a:pt x="6" y="172"/>
                        <a:pt x="13" y="172"/>
                      </a:cubicBezTo>
                      <a:cubicBezTo>
                        <a:pt x="96" y="172"/>
                        <a:pt x="96" y="172"/>
                        <a:pt x="96" y="172"/>
                      </a:cubicBezTo>
                      <a:cubicBezTo>
                        <a:pt x="103" y="172"/>
                        <a:pt x="109" y="166"/>
                        <a:pt x="109" y="159"/>
                      </a:cubicBezTo>
                      <a:cubicBezTo>
                        <a:pt x="109" y="129"/>
                        <a:pt x="109" y="129"/>
                        <a:pt x="109" y="129"/>
                      </a:cubicBezTo>
                      <a:cubicBezTo>
                        <a:pt x="96" y="123"/>
                        <a:pt x="96" y="123"/>
                        <a:pt x="96" y="123"/>
                      </a:cubicBezTo>
                      <a:lnTo>
                        <a:pt x="96" y="133"/>
                      </a:lnTo>
                      <a:close/>
                      <a:moveTo>
                        <a:pt x="61" y="159"/>
                      </a:moveTo>
                      <a:cubicBezTo>
                        <a:pt x="48" y="159"/>
                        <a:pt x="48" y="159"/>
                        <a:pt x="48" y="159"/>
                      </a:cubicBezTo>
                      <a:cubicBezTo>
                        <a:pt x="45" y="159"/>
                        <a:pt x="44" y="158"/>
                        <a:pt x="44" y="155"/>
                      </a:cubicBezTo>
                      <a:cubicBezTo>
                        <a:pt x="44" y="153"/>
                        <a:pt x="45" y="151"/>
                        <a:pt x="48" y="151"/>
                      </a:cubicBezTo>
                      <a:cubicBezTo>
                        <a:pt x="61" y="151"/>
                        <a:pt x="61" y="151"/>
                        <a:pt x="61" y="151"/>
                      </a:cubicBezTo>
                      <a:cubicBezTo>
                        <a:pt x="64" y="151"/>
                        <a:pt x="65" y="153"/>
                        <a:pt x="65" y="155"/>
                      </a:cubicBezTo>
                      <a:cubicBezTo>
                        <a:pt x="65" y="158"/>
                        <a:pt x="64" y="159"/>
                        <a:pt x="61"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6"/>
                <p:cNvSpPr/>
                <p:nvPr/>
              </p:nvSpPr>
              <p:spPr bwMode="auto">
                <a:xfrm>
                  <a:off x="11253788" y="908050"/>
                  <a:ext cx="342900" cy="352425"/>
                </a:xfrm>
                <a:custGeom>
                  <a:avLst/>
                  <a:gdLst>
                    <a:gd name="T0" fmla="*/ 2 w 123"/>
                    <a:gd name="T1" fmla="*/ 73 h 126"/>
                    <a:gd name="T2" fmla="*/ 2 w 123"/>
                    <a:gd name="T3" fmla="*/ 84 h 126"/>
                    <a:gd name="T4" fmla="*/ 11 w 123"/>
                    <a:gd name="T5" fmla="*/ 93 h 126"/>
                    <a:gd name="T6" fmla="*/ 80 w 123"/>
                    <a:gd name="T7" fmla="*/ 126 h 126"/>
                    <a:gd name="T8" fmla="*/ 82 w 123"/>
                    <a:gd name="T9" fmla="*/ 126 h 126"/>
                    <a:gd name="T10" fmla="*/ 85 w 123"/>
                    <a:gd name="T11" fmla="*/ 124 h 126"/>
                    <a:gd name="T12" fmla="*/ 123 w 123"/>
                    <a:gd name="T13" fmla="*/ 42 h 126"/>
                    <a:gd name="T14" fmla="*/ 36 w 123"/>
                    <a:gd name="T15" fmla="*/ 0 h 126"/>
                    <a:gd name="T16" fmla="*/ 2 w 123"/>
                    <a:gd name="T1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6">
                      <a:moveTo>
                        <a:pt x="2" y="73"/>
                      </a:moveTo>
                      <a:cubicBezTo>
                        <a:pt x="2" y="73"/>
                        <a:pt x="0" y="79"/>
                        <a:pt x="2" y="84"/>
                      </a:cubicBezTo>
                      <a:cubicBezTo>
                        <a:pt x="4" y="90"/>
                        <a:pt x="10" y="93"/>
                        <a:pt x="11" y="93"/>
                      </a:cubicBezTo>
                      <a:cubicBezTo>
                        <a:pt x="80" y="126"/>
                        <a:pt x="80" y="126"/>
                        <a:pt x="80" y="126"/>
                      </a:cubicBezTo>
                      <a:cubicBezTo>
                        <a:pt x="81" y="126"/>
                        <a:pt x="81" y="126"/>
                        <a:pt x="82" y="126"/>
                      </a:cubicBezTo>
                      <a:cubicBezTo>
                        <a:pt x="83" y="126"/>
                        <a:pt x="84" y="125"/>
                        <a:pt x="85" y="124"/>
                      </a:cubicBezTo>
                      <a:cubicBezTo>
                        <a:pt x="123" y="42"/>
                        <a:pt x="123" y="42"/>
                        <a:pt x="123" y="42"/>
                      </a:cubicBezTo>
                      <a:cubicBezTo>
                        <a:pt x="36" y="0"/>
                        <a:pt x="36" y="0"/>
                        <a:pt x="36" y="0"/>
                      </a:cubicBezTo>
                      <a:lnTo>
                        <a:pt x="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7"/>
                <p:cNvSpPr/>
                <p:nvPr/>
              </p:nvSpPr>
              <p:spPr bwMode="auto">
                <a:xfrm>
                  <a:off x="11360151" y="836613"/>
                  <a:ext cx="261938" cy="177800"/>
                </a:xfrm>
                <a:custGeom>
                  <a:avLst/>
                  <a:gdLst>
                    <a:gd name="T0" fmla="*/ 92 w 94"/>
                    <a:gd name="T1" fmla="*/ 35 h 64"/>
                    <a:gd name="T2" fmla="*/ 23 w 94"/>
                    <a:gd name="T3" fmla="*/ 3 h 64"/>
                    <a:gd name="T4" fmla="*/ 6 w 94"/>
                    <a:gd name="T5" fmla="*/ 10 h 64"/>
                    <a:gd name="T6" fmla="*/ 5 w 94"/>
                    <a:gd name="T7" fmla="*/ 12 h 64"/>
                    <a:gd name="T8" fmla="*/ 4 w 94"/>
                    <a:gd name="T9" fmla="*/ 13 h 64"/>
                    <a:gd name="T10" fmla="*/ 4 w 94"/>
                    <a:gd name="T11" fmla="*/ 14 h 64"/>
                    <a:gd name="T12" fmla="*/ 0 w 94"/>
                    <a:gd name="T13" fmla="*/ 22 h 64"/>
                    <a:gd name="T14" fmla="*/ 87 w 94"/>
                    <a:gd name="T15" fmla="*/ 64 h 64"/>
                    <a:gd name="T16" fmla="*/ 88 w 94"/>
                    <a:gd name="T17" fmla="*/ 61 h 64"/>
                    <a:gd name="T18" fmla="*/ 86 w 94"/>
                    <a:gd name="T19" fmla="*/ 57 h 64"/>
                    <a:gd name="T20" fmla="*/ 84 w 94"/>
                    <a:gd name="T21" fmla="*/ 55 h 64"/>
                    <a:gd name="T22" fmla="*/ 82 w 94"/>
                    <a:gd name="T23" fmla="*/ 52 h 64"/>
                    <a:gd name="T24" fmla="*/ 85 w 94"/>
                    <a:gd name="T25" fmla="*/ 42 h 64"/>
                    <a:gd name="T26" fmla="*/ 86 w 94"/>
                    <a:gd name="T27" fmla="*/ 41 h 64"/>
                    <a:gd name="T28" fmla="*/ 89 w 94"/>
                    <a:gd name="T29" fmla="*/ 42 h 64"/>
                    <a:gd name="T30" fmla="*/ 93 w 94"/>
                    <a:gd name="T31" fmla="*/ 40 h 64"/>
                    <a:gd name="T32" fmla="*/ 92 w 94"/>
                    <a:gd name="T33"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64">
                      <a:moveTo>
                        <a:pt x="92" y="35"/>
                      </a:moveTo>
                      <a:cubicBezTo>
                        <a:pt x="23" y="3"/>
                        <a:pt x="23" y="3"/>
                        <a:pt x="23" y="3"/>
                      </a:cubicBezTo>
                      <a:cubicBezTo>
                        <a:pt x="16" y="0"/>
                        <a:pt x="9" y="3"/>
                        <a:pt x="6" y="10"/>
                      </a:cubicBezTo>
                      <a:cubicBezTo>
                        <a:pt x="5" y="12"/>
                        <a:pt x="5" y="12"/>
                        <a:pt x="5" y="12"/>
                      </a:cubicBezTo>
                      <a:cubicBezTo>
                        <a:pt x="4" y="12"/>
                        <a:pt x="4" y="13"/>
                        <a:pt x="4" y="13"/>
                      </a:cubicBezTo>
                      <a:cubicBezTo>
                        <a:pt x="4" y="13"/>
                        <a:pt x="4" y="14"/>
                        <a:pt x="4" y="14"/>
                      </a:cubicBezTo>
                      <a:cubicBezTo>
                        <a:pt x="0" y="22"/>
                        <a:pt x="0" y="22"/>
                        <a:pt x="0" y="22"/>
                      </a:cubicBezTo>
                      <a:cubicBezTo>
                        <a:pt x="87" y="64"/>
                        <a:pt x="87" y="64"/>
                        <a:pt x="87" y="64"/>
                      </a:cubicBezTo>
                      <a:cubicBezTo>
                        <a:pt x="88" y="61"/>
                        <a:pt x="88" y="61"/>
                        <a:pt x="88" y="61"/>
                      </a:cubicBezTo>
                      <a:cubicBezTo>
                        <a:pt x="89" y="60"/>
                        <a:pt x="88" y="57"/>
                        <a:pt x="86" y="57"/>
                      </a:cubicBezTo>
                      <a:cubicBezTo>
                        <a:pt x="84" y="55"/>
                        <a:pt x="84" y="55"/>
                        <a:pt x="84" y="55"/>
                      </a:cubicBezTo>
                      <a:cubicBezTo>
                        <a:pt x="83" y="54"/>
                        <a:pt x="83" y="53"/>
                        <a:pt x="82" y="52"/>
                      </a:cubicBezTo>
                      <a:cubicBezTo>
                        <a:pt x="85" y="42"/>
                        <a:pt x="85" y="42"/>
                        <a:pt x="85" y="42"/>
                      </a:cubicBezTo>
                      <a:cubicBezTo>
                        <a:pt x="85" y="42"/>
                        <a:pt x="86" y="41"/>
                        <a:pt x="86" y="41"/>
                      </a:cubicBezTo>
                      <a:cubicBezTo>
                        <a:pt x="89" y="42"/>
                        <a:pt x="89" y="42"/>
                        <a:pt x="89" y="42"/>
                      </a:cubicBezTo>
                      <a:cubicBezTo>
                        <a:pt x="90" y="43"/>
                        <a:pt x="93" y="42"/>
                        <a:pt x="93" y="40"/>
                      </a:cubicBezTo>
                      <a:cubicBezTo>
                        <a:pt x="94" y="38"/>
                        <a:pt x="93" y="36"/>
                        <a:pt x="9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矩形 34"/>
              <p:cNvSpPr/>
              <p:nvPr/>
            </p:nvSpPr>
            <p:spPr>
              <a:xfrm rot="2700000">
                <a:off x="11573" y="3989"/>
                <a:ext cx="292" cy="291"/>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grpSp>
        <p:sp>
          <p:nvSpPr>
            <p:cNvPr id="5" name="文本框 4"/>
            <p:cNvSpPr txBox="1"/>
            <p:nvPr/>
          </p:nvSpPr>
          <p:spPr>
            <a:xfrm>
              <a:off x="11513" y="3916"/>
              <a:ext cx="401" cy="483"/>
            </a:xfrm>
            <a:prstGeom prst="rect">
              <a:avLst/>
            </a:prstGeom>
            <a:noFill/>
          </p:spPr>
          <p:txBody>
            <a:bodyPr wrap="none" rtlCol="0" anchor="ctr">
              <a:spAutoFit/>
            </a:bodyPr>
            <a:p>
              <a:pPr algn="ctr"/>
              <a:r>
                <a:rPr lang="en-US" sz="1400" dirty="0">
                  <a:solidFill>
                    <a:schemeClr val="bg1"/>
                  </a:solidFill>
                  <a:latin typeface="Aparajita" panose="020B0604020202020204" pitchFamily="34" charset="0"/>
                  <a:cs typeface="Aparajita" panose="020B0604020202020204" pitchFamily="34" charset="0"/>
                </a:rPr>
                <a:t>5</a:t>
              </a:r>
              <a:endParaRPr lang="en-US" sz="1400" dirty="0">
                <a:solidFill>
                  <a:schemeClr val="bg1"/>
                </a:solidFill>
                <a:latin typeface="Aparajita" panose="020B0604020202020204" pitchFamily="34" charset="0"/>
                <a:cs typeface="Aparajita" panose="020B0604020202020204" pitchFamily="34" charset="0"/>
              </a:endParaRPr>
            </a:p>
          </p:txBody>
        </p:sp>
      </p:grpSp>
      <p:sp>
        <p:nvSpPr>
          <p:cNvPr id="2" name="文本框 1"/>
          <p:cNvSpPr txBox="1"/>
          <p:nvPr/>
        </p:nvSpPr>
        <p:spPr>
          <a:xfrm>
            <a:off x="2555875" y="2494915"/>
            <a:ext cx="161925" cy="306705"/>
          </a:xfrm>
          <a:prstGeom prst="rect">
            <a:avLst/>
          </a:prstGeom>
          <a:noFill/>
        </p:spPr>
        <p:txBody>
          <a:bodyPr wrap="square" rtlCol="0" anchor="ctr">
            <a:spAutoFit/>
          </a:bodyPr>
          <a:p>
            <a:pPr algn="ctr"/>
            <a:r>
              <a:rPr lang="en-US" sz="1400" dirty="0">
                <a:solidFill>
                  <a:schemeClr val="bg1"/>
                </a:solidFill>
                <a:latin typeface="Aparajita" panose="020B0604020202020204" pitchFamily="34" charset="0"/>
                <a:cs typeface="Aparajita" panose="020B0604020202020204" pitchFamily="34" charset="0"/>
              </a:rPr>
              <a:t>2</a:t>
            </a:r>
            <a:endParaRPr lang="en-US" sz="1400" dirty="0">
              <a:solidFill>
                <a:schemeClr val="bg1"/>
              </a:solidFill>
              <a:latin typeface="Aparajita" panose="020B0604020202020204" pitchFamily="34" charset="0"/>
              <a:cs typeface="Aparajita" panose="020B0604020202020204" pitchFamily="34" charset="0"/>
            </a:endParaRPr>
          </a:p>
        </p:txBody>
      </p:sp>
      <p:grpSp>
        <p:nvGrpSpPr>
          <p:cNvPr id="59" name="组合 58"/>
          <p:cNvGrpSpPr/>
          <p:nvPr/>
        </p:nvGrpSpPr>
        <p:grpSpPr>
          <a:xfrm>
            <a:off x="4087495" y="2474595"/>
            <a:ext cx="1158240" cy="2014855"/>
            <a:chOff x="6437" y="3897"/>
            <a:chExt cx="1824" cy="3173"/>
          </a:xfrm>
        </p:grpSpPr>
        <p:grpSp>
          <p:nvGrpSpPr>
            <p:cNvPr id="24" name="组合 23"/>
            <p:cNvGrpSpPr/>
            <p:nvPr/>
          </p:nvGrpSpPr>
          <p:grpSpPr>
            <a:xfrm>
              <a:off x="6437" y="3990"/>
              <a:ext cx="1824" cy="3080"/>
              <a:chOff x="6437" y="3990"/>
              <a:chExt cx="1824" cy="3080"/>
            </a:xfrm>
          </p:grpSpPr>
          <p:sp>
            <p:nvSpPr>
              <p:cNvPr id="105" name="矩形 104"/>
              <p:cNvSpPr/>
              <p:nvPr/>
            </p:nvSpPr>
            <p:spPr>
              <a:xfrm rot="2700000">
                <a:off x="6715" y="3991"/>
                <a:ext cx="292" cy="291"/>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51" name="矩形 50"/>
              <p:cNvSpPr/>
              <p:nvPr/>
            </p:nvSpPr>
            <p:spPr>
              <a:xfrm rot="2700000">
                <a:off x="6726" y="4314"/>
                <a:ext cx="1226" cy="1226"/>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10"/>
              <p:cNvSpPr txBox="1">
                <a:spLocks noChangeArrowheads="1"/>
              </p:cNvSpPr>
              <p:nvPr/>
            </p:nvSpPr>
            <p:spPr bwMode="auto">
              <a:xfrm>
                <a:off x="6437" y="6152"/>
                <a:ext cx="1824"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rgbClr val="1F4569"/>
                    </a:solidFill>
                    <a:latin typeface="微软雅黑" panose="020B0503020204020204" pitchFamily="34" charset="-122"/>
                    <a:ea typeface="微软雅黑" panose="020B0503020204020204" pitchFamily="34" charset="-122"/>
                  </a:rPr>
                  <a:t>Product Range</a:t>
                </a:r>
                <a:endParaRPr lang="en-US" altLang="zh-CN" sz="1600" b="1" dirty="0">
                  <a:solidFill>
                    <a:srgbClr val="1F4569"/>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rot="0">
                <a:off x="7200" y="4710"/>
                <a:ext cx="372" cy="382"/>
                <a:chOff x="11107738" y="3181350"/>
                <a:chExt cx="517526" cy="531813"/>
              </a:xfrm>
              <a:solidFill>
                <a:schemeClr val="bg1"/>
              </a:solidFill>
            </p:grpSpPr>
            <p:sp>
              <p:nvSpPr>
                <p:cNvPr id="115" name="Freeform 223"/>
                <p:cNvSpPr/>
                <p:nvPr/>
              </p:nvSpPr>
              <p:spPr bwMode="auto">
                <a:xfrm>
                  <a:off x="11107738" y="3181350"/>
                  <a:ext cx="417513" cy="463550"/>
                </a:xfrm>
                <a:custGeom>
                  <a:avLst/>
                  <a:gdLst>
                    <a:gd name="T0" fmla="*/ 17 w 149"/>
                    <a:gd name="T1" fmla="*/ 158 h 166"/>
                    <a:gd name="T2" fmla="*/ 8 w 149"/>
                    <a:gd name="T3" fmla="*/ 149 h 166"/>
                    <a:gd name="T4" fmla="*/ 8 w 149"/>
                    <a:gd name="T5" fmla="*/ 17 h 166"/>
                    <a:gd name="T6" fmla="*/ 17 w 149"/>
                    <a:gd name="T7" fmla="*/ 8 h 166"/>
                    <a:gd name="T8" fmla="*/ 132 w 149"/>
                    <a:gd name="T9" fmla="*/ 8 h 166"/>
                    <a:gd name="T10" fmla="*/ 141 w 149"/>
                    <a:gd name="T11" fmla="*/ 17 h 166"/>
                    <a:gd name="T12" fmla="*/ 141 w 149"/>
                    <a:gd name="T13" fmla="*/ 90 h 166"/>
                    <a:gd name="T14" fmla="*/ 143 w 149"/>
                    <a:gd name="T15" fmla="*/ 92 h 166"/>
                    <a:gd name="T16" fmla="*/ 149 w 149"/>
                    <a:gd name="T17" fmla="*/ 87 h 166"/>
                    <a:gd name="T18" fmla="*/ 149 w 149"/>
                    <a:gd name="T19" fmla="*/ 17 h 166"/>
                    <a:gd name="T20" fmla="*/ 132 w 149"/>
                    <a:gd name="T21" fmla="*/ 0 h 166"/>
                    <a:gd name="T22" fmla="*/ 17 w 149"/>
                    <a:gd name="T23" fmla="*/ 0 h 166"/>
                    <a:gd name="T24" fmla="*/ 0 w 149"/>
                    <a:gd name="T25" fmla="*/ 17 h 166"/>
                    <a:gd name="T26" fmla="*/ 0 w 149"/>
                    <a:gd name="T27" fmla="*/ 149 h 166"/>
                    <a:gd name="T28" fmla="*/ 17 w 149"/>
                    <a:gd name="T29" fmla="*/ 166 h 166"/>
                    <a:gd name="T30" fmla="*/ 99 w 149"/>
                    <a:gd name="T31" fmla="*/ 166 h 166"/>
                    <a:gd name="T32" fmla="*/ 92 w 149"/>
                    <a:gd name="T33" fmla="*/ 158 h 166"/>
                    <a:gd name="T34" fmla="*/ 17 w 149"/>
                    <a:gd name="T35"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6">
                      <a:moveTo>
                        <a:pt x="17" y="158"/>
                      </a:moveTo>
                      <a:cubicBezTo>
                        <a:pt x="12" y="158"/>
                        <a:pt x="8" y="154"/>
                        <a:pt x="8" y="149"/>
                      </a:cubicBezTo>
                      <a:cubicBezTo>
                        <a:pt x="8" y="17"/>
                        <a:pt x="8" y="17"/>
                        <a:pt x="8" y="17"/>
                      </a:cubicBezTo>
                      <a:cubicBezTo>
                        <a:pt x="8" y="12"/>
                        <a:pt x="12" y="8"/>
                        <a:pt x="17" y="8"/>
                      </a:cubicBezTo>
                      <a:cubicBezTo>
                        <a:pt x="132" y="8"/>
                        <a:pt x="132" y="8"/>
                        <a:pt x="132" y="8"/>
                      </a:cubicBezTo>
                      <a:cubicBezTo>
                        <a:pt x="137" y="8"/>
                        <a:pt x="141" y="12"/>
                        <a:pt x="141" y="17"/>
                      </a:cubicBezTo>
                      <a:cubicBezTo>
                        <a:pt x="141" y="90"/>
                        <a:pt x="141" y="90"/>
                        <a:pt x="141" y="90"/>
                      </a:cubicBezTo>
                      <a:cubicBezTo>
                        <a:pt x="142" y="91"/>
                        <a:pt x="143" y="91"/>
                        <a:pt x="143" y="92"/>
                      </a:cubicBezTo>
                      <a:cubicBezTo>
                        <a:pt x="145" y="90"/>
                        <a:pt x="146" y="88"/>
                        <a:pt x="149" y="87"/>
                      </a:cubicBezTo>
                      <a:cubicBezTo>
                        <a:pt x="149" y="17"/>
                        <a:pt x="149" y="17"/>
                        <a:pt x="149" y="17"/>
                      </a:cubicBezTo>
                      <a:cubicBezTo>
                        <a:pt x="149" y="8"/>
                        <a:pt x="141" y="0"/>
                        <a:pt x="132" y="0"/>
                      </a:cubicBezTo>
                      <a:cubicBezTo>
                        <a:pt x="17" y="0"/>
                        <a:pt x="17" y="0"/>
                        <a:pt x="17" y="0"/>
                      </a:cubicBezTo>
                      <a:cubicBezTo>
                        <a:pt x="7" y="0"/>
                        <a:pt x="0" y="8"/>
                        <a:pt x="0" y="17"/>
                      </a:cubicBezTo>
                      <a:cubicBezTo>
                        <a:pt x="0" y="149"/>
                        <a:pt x="0" y="149"/>
                        <a:pt x="0" y="149"/>
                      </a:cubicBezTo>
                      <a:cubicBezTo>
                        <a:pt x="0" y="158"/>
                        <a:pt x="7" y="166"/>
                        <a:pt x="17" y="166"/>
                      </a:cubicBezTo>
                      <a:cubicBezTo>
                        <a:pt x="99" y="166"/>
                        <a:pt x="99" y="166"/>
                        <a:pt x="99" y="166"/>
                      </a:cubicBezTo>
                      <a:cubicBezTo>
                        <a:pt x="92" y="158"/>
                        <a:pt x="92" y="158"/>
                        <a:pt x="92" y="158"/>
                      </a:cubicBezTo>
                      <a:lnTo>
                        <a:pt x="17"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224"/>
                <p:cNvSpPr>
                  <a:spLocks noEditPoints="1"/>
                </p:cNvSpPr>
                <p:nvPr/>
              </p:nvSpPr>
              <p:spPr bwMode="auto">
                <a:xfrm>
                  <a:off x="11155363" y="3235325"/>
                  <a:ext cx="319088" cy="357188"/>
                </a:xfrm>
                <a:custGeom>
                  <a:avLst/>
                  <a:gdLst>
                    <a:gd name="T0" fmla="*/ 0 w 114"/>
                    <a:gd name="T1" fmla="*/ 0 h 128"/>
                    <a:gd name="T2" fmla="*/ 0 w 114"/>
                    <a:gd name="T3" fmla="*/ 128 h 128"/>
                    <a:gd name="T4" fmla="*/ 64 w 114"/>
                    <a:gd name="T5" fmla="*/ 128 h 128"/>
                    <a:gd name="T6" fmla="*/ 54 w 114"/>
                    <a:gd name="T7" fmla="*/ 118 h 128"/>
                    <a:gd name="T8" fmla="*/ 54 w 114"/>
                    <a:gd name="T9" fmla="*/ 100 h 128"/>
                    <a:gd name="T10" fmla="*/ 72 w 114"/>
                    <a:gd name="T11" fmla="*/ 101 h 128"/>
                    <a:gd name="T12" fmla="*/ 75 w 114"/>
                    <a:gd name="T13" fmla="*/ 104 h 128"/>
                    <a:gd name="T14" fmla="*/ 60 w 114"/>
                    <a:gd name="T15" fmla="*/ 72 h 128"/>
                    <a:gd name="T16" fmla="*/ 25 w 114"/>
                    <a:gd name="T17" fmla="*/ 72 h 128"/>
                    <a:gd name="T18" fmla="*/ 21 w 114"/>
                    <a:gd name="T19" fmla="*/ 68 h 128"/>
                    <a:gd name="T20" fmla="*/ 25 w 114"/>
                    <a:gd name="T21" fmla="*/ 64 h 128"/>
                    <a:gd name="T22" fmla="*/ 56 w 114"/>
                    <a:gd name="T23" fmla="*/ 64 h 128"/>
                    <a:gd name="T24" fmla="*/ 63 w 114"/>
                    <a:gd name="T25" fmla="*/ 50 h 128"/>
                    <a:gd name="T26" fmla="*/ 67 w 114"/>
                    <a:gd name="T27" fmla="*/ 49 h 128"/>
                    <a:gd name="T28" fmla="*/ 79 w 114"/>
                    <a:gd name="T29" fmla="*/ 57 h 128"/>
                    <a:gd name="T30" fmla="*/ 90 w 114"/>
                    <a:gd name="T31" fmla="*/ 81 h 128"/>
                    <a:gd name="T32" fmla="*/ 95 w 114"/>
                    <a:gd name="T33" fmla="*/ 76 h 128"/>
                    <a:gd name="T34" fmla="*/ 107 w 114"/>
                    <a:gd name="T35" fmla="*/ 77 h 128"/>
                    <a:gd name="T36" fmla="*/ 113 w 114"/>
                    <a:gd name="T37" fmla="*/ 71 h 128"/>
                    <a:gd name="T38" fmla="*/ 114 w 114"/>
                    <a:gd name="T39" fmla="*/ 70 h 128"/>
                    <a:gd name="T40" fmla="*/ 114 w 114"/>
                    <a:gd name="T41" fmla="*/ 0 h 128"/>
                    <a:gd name="T42" fmla="*/ 0 w 114"/>
                    <a:gd name="T43" fmla="*/ 0 h 128"/>
                    <a:gd name="T44" fmla="*/ 87 w 114"/>
                    <a:gd name="T45" fmla="*/ 47 h 128"/>
                    <a:gd name="T46" fmla="*/ 25 w 114"/>
                    <a:gd name="T47" fmla="*/ 47 h 128"/>
                    <a:gd name="T48" fmla="*/ 21 w 114"/>
                    <a:gd name="T49" fmla="*/ 43 h 128"/>
                    <a:gd name="T50" fmla="*/ 25 w 114"/>
                    <a:gd name="T51" fmla="*/ 39 h 128"/>
                    <a:gd name="T52" fmla="*/ 87 w 114"/>
                    <a:gd name="T53" fmla="*/ 39 h 128"/>
                    <a:gd name="T54" fmla="*/ 91 w 114"/>
                    <a:gd name="T55" fmla="*/ 43 h 128"/>
                    <a:gd name="T56" fmla="*/ 87 w 114"/>
                    <a:gd name="T57" fmla="*/ 47 h 128"/>
                    <a:gd name="T58" fmla="*/ 87 w 114"/>
                    <a:gd name="T59" fmla="*/ 27 h 128"/>
                    <a:gd name="T60" fmla="*/ 25 w 114"/>
                    <a:gd name="T61" fmla="*/ 27 h 128"/>
                    <a:gd name="T62" fmla="*/ 21 w 114"/>
                    <a:gd name="T63" fmla="*/ 23 h 128"/>
                    <a:gd name="T64" fmla="*/ 25 w 114"/>
                    <a:gd name="T65" fmla="*/ 19 h 128"/>
                    <a:gd name="T66" fmla="*/ 87 w 114"/>
                    <a:gd name="T67" fmla="*/ 19 h 128"/>
                    <a:gd name="T68" fmla="*/ 91 w 114"/>
                    <a:gd name="T69" fmla="*/ 23 h 128"/>
                    <a:gd name="T70" fmla="*/ 87 w 114"/>
                    <a:gd name="T71" fmla="*/ 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28">
                      <a:moveTo>
                        <a:pt x="0" y="0"/>
                      </a:moveTo>
                      <a:cubicBezTo>
                        <a:pt x="0" y="128"/>
                        <a:pt x="0" y="128"/>
                        <a:pt x="0" y="128"/>
                      </a:cubicBezTo>
                      <a:cubicBezTo>
                        <a:pt x="64" y="128"/>
                        <a:pt x="64" y="128"/>
                        <a:pt x="64" y="128"/>
                      </a:cubicBezTo>
                      <a:cubicBezTo>
                        <a:pt x="54" y="118"/>
                        <a:pt x="54" y="118"/>
                        <a:pt x="54" y="118"/>
                      </a:cubicBezTo>
                      <a:cubicBezTo>
                        <a:pt x="49" y="113"/>
                        <a:pt x="49" y="105"/>
                        <a:pt x="54" y="100"/>
                      </a:cubicBezTo>
                      <a:cubicBezTo>
                        <a:pt x="59" y="96"/>
                        <a:pt x="67" y="96"/>
                        <a:pt x="72" y="101"/>
                      </a:cubicBezTo>
                      <a:cubicBezTo>
                        <a:pt x="75" y="104"/>
                        <a:pt x="75" y="104"/>
                        <a:pt x="75" y="104"/>
                      </a:cubicBezTo>
                      <a:cubicBezTo>
                        <a:pt x="60" y="72"/>
                        <a:pt x="60" y="72"/>
                        <a:pt x="60" y="72"/>
                      </a:cubicBezTo>
                      <a:cubicBezTo>
                        <a:pt x="25" y="72"/>
                        <a:pt x="25" y="72"/>
                        <a:pt x="25" y="72"/>
                      </a:cubicBezTo>
                      <a:cubicBezTo>
                        <a:pt x="23" y="72"/>
                        <a:pt x="21" y="70"/>
                        <a:pt x="21" y="68"/>
                      </a:cubicBezTo>
                      <a:cubicBezTo>
                        <a:pt x="21" y="66"/>
                        <a:pt x="23" y="64"/>
                        <a:pt x="25" y="64"/>
                      </a:cubicBezTo>
                      <a:cubicBezTo>
                        <a:pt x="56" y="64"/>
                        <a:pt x="56" y="64"/>
                        <a:pt x="56" y="64"/>
                      </a:cubicBezTo>
                      <a:cubicBezTo>
                        <a:pt x="55" y="58"/>
                        <a:pt x="58" y="53"/>
                        <a:pt x="63" y="50"/>
                      </a:cubicBezTo>
                      <a:cubicBezTo>
                        <a:pt x="64" y="49"/>
                        <a:pt x="66" y="49"/>
                        <a:pt x="67" y="49"/>
                      </a:cubicBezTo>
                      <a:cubicBezTo>
                        <a:pt x="72" y="49"/>
                        <a:pt x="77" y="52"/>
                        <a:pt x="79" y="57"/>
                      </a:cubicBezTo>
                      <a:cubicBezTo>
                        <a:pt x="90" y="81"/>
                        <a:pt x="90" y="81"/>
                        <a:pt x="90" y="81"/>
                      </a:cubicBezTo>
                      <a:cubicBezTo>
                        <a:pt x="91" y="79"/>
                        <a:pt x="93" y="77"/>
                        <a:pt x="95" y="76"/>
                      </a:cubicBezTo>
                      <a:cubicBezTo>
                        <a:pt x="99" y="74"/>
                        <a:pt x="104" y="75"/>
                        <a:pt x="107" y="77"/>
                      </a:cubicBezTo>
                      <a:cubicBezTo>
                        <a:pt x="108" y="74"/>
                        <a:pt x="110" y="72"/>
                        <a:pt x="113" y="71"/>
                      </a:cubicBezTo>
                      <a:cubicBezTo>
                        <a:pt x="113" y="70"/>
                        <a:pt x="114" y="70"/>
                        <a:pt x="114" y="70"/>
                      </a:cubicBezTo>
                      <a:cubicBezTo>
                        <a:pt x="114" y="0"/>
                        <a:pt x="114" y="0"/>
                        <a:pt x="114" y="0"/>
                      </a:cubicBezTo>
                      <a:lnTo>
                        <a:pt x="0" y="0"/>
                      </a:lnTo>
                      <a:close/>
                      <a:moveTo>
                        <a:pt x="87" y="47"/>
                      </a:moveTo>
                      <a:cubicBezTo>
                        <a:pt x="25" y="47"/>
                        <a:pt x="25" y="47"/>
                        <a:pt x="25" y="47"/>
                      </a:cubicBezTo>
                      <a:cubicBezTo>
                        <a:pt x="23" y="47"/>
                        <a:pt x="21" y="45"/>
                        <a:pt x="21" y="43"/>
                      </a:cubicBezTo>
                      <a:cubicBezTo>
                        <a:pt x="21" y="41"/>
                        <a:pt x="23" y="39"/>
                        <a:pt x="25" y="39"/>
                      </a:cubicBezTo>
                      <a:cubicBezTo>
                        <a:pt x="87" y="39"/>
                        <a:pt x="87" y="39"/>
                        <a:pt x="87" y="39"/>
                      </a:cubicBezTo>
                      <a:cubicBezTo>
                        <a:pt x="90" y="39"/>
                        <a:pt x="91" y="41"/>
                        <a:pt x="91" y="43"/>
                      </a:cubicBezTo>
                      <a:cubicBezTo>
                        <a:pt x="91" y="45"/>
                        <a:pt x="90" y="47"/>
                        <a:pt x="87" y="47"/>
                      </a:cubicBezTo>
                      <a:close/>
                      <a:moveTo>
                        <a:pt x="87" y="27"/>
                      </a:moveTo>
                      <a:cubicBezTo>
                        <a:pt x="25" y="27"/>
                        <a:pt x="25" y="27"/>
                        <a:pt x="25" y="27"/>
                      </a:cubicBezTo>
                      <a:cubicBezTo>
                        <a:pt x="23" y="27"/>
                        <a:pt x="21" y="25"/>
                        <a:pt x="21" y="23"/>
                      </a:cubicBezTo>
                      <a:cubicBezTo>
                        <a:pt x="21" y="21"/>
                        <a:pt x="23" y="19"/>
                        <a:pt x="25" y="19"/>
                      </a:cubicBezTo>
                      <a:cubicBezTo>
                        <a:pt x="87" y="19"/>
                        <a:pt x="87" y="19"/>
                        <a:pt x="87" y="19"/>
                      </a:cubicBezTo>
                      <a:cubicBezTo>
                        <a:pt x="90" y="19"/>
                        <a:pt x="91" y="21"/>
                        <a:pt x="91" y="23"/>
                      </a:cubicBezTo>
                      <a:cubicBezTo>
                        <a:pt x="91" y="25"/>
                        <a:pt x="90" y="27"/>
                        <a:pt x="8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Freeform 225"/>
                <p:cNvSpPr/>
                <p:nvPr/>
              </p:nvSpPr>
              <p:spPr bwMode="auto">
                <a:xfrm>
                  <a:off x="11306176" y="3382963"/>
                  <a:ext cx="319088" cy="330200"/>
                </a:xfrm>
                <a:custGeom>
                  <a:avLst/>
                  <a:gdLst>
                    <a:gd name="T0" fmla="*/ 69 w 114"/>
                    <a:gd name="T1" fmla="*/ 118 h 118"/>
                    <a:gd name="T2" fmla="*/ 49 w 114"/>
                    <a:gd name="T3" fmla="*/ 108 h 118"/>
                    <a:gd name="T4" fmla="*/ 49 w 114"/>
                    <a:gd name="T5" fmla="*/ 108 h 118"/>
                    <a:gd name="T6" fmla="*/ 48 w 114"/>
                    <a:gd name="T7" fmla="*/ 108 h 118"/>
                    <a:gd name="T8" fmla="*/ 46 w 114"/>
                    <a:gd name="T9" fmla="*/ 106 h 118"/>
                    <a:gd name="T10" fmla="*/ 3 w 114"/>
                    <a:gd name="T11" fmla="*/ 62 h 118"/>
                    <a:gd name="T12" fmla="*/ 3 w 114"/>
                    <a:gd name="T13" fmla="*/ 50 h 118"/>
                    <a:gd name="T14" fmla="*/ 8 w 114"/>
                    <a:gd name="T15" fmla="*/ 48 h 118"/>
                    <a:gd name="T16" fmla="*/ 15 w 114"/>
                    <a:gd name="T17" fmla="*/ 51 h 118"/>
                    <a:gd name="T18" fmla="*/ 18 w 114"/>
                    <a:gd name="T19" fmla="*/ 54 h 118"/>
                    <a:gd name="T20" fmla="*/ 24 w 114"/>
                    <a:gd name="T21" fmla="*/ 49 h 118"/>
                    <a:gd name="T22" fmla="*/ 8 w 114"/>
                    <a:gd name="T23" fmla="*/ 14 h 118"/>
                    <a:gd name="T24" fmla="*/ 6 w 114"/>
                    <a:gd name="T25" fmla="*/ 10 h 118"/>
                    <a:gd name="T26" fmla="*/ 10 w 114"/>
                    <a:gd name="T27" fmla="*/ 1 h 118"/>
                    <a:gd name="T28" fmla="*/ 13 w 114"/>
                    <a:gd name="T29" fmla="*/ 0 h 118"/>
                    <a:gd name="T30" fmla="*/ 21 w 114"/>
                    <a:gd name="T31" fmla="*/ 5 h 118"/>
                    <a:gd name="T32" fmla="*/ 36 w 114"/>
                    <a:gd name="T33" fmla="*/ 36 h 118"/>
                    <a:gd name="T34" fmla="*/ 40 w 114"/>
                    <a:gd name="T35" fmla="*/ 30 h 118"/>
                    <a:gd name="T36" fmla="*/ 43 w 114"/>
                    <a:gd name="T37" fmla="*/ 27 h 118"/>
                    <a:gd name="T38" fmla="*/ 46 w 114"/>
                    <a:gd name="T39" fmla="*/ 26 h 118"/>
                    <a:gd name="T40" fmla="*/ 51 w 114"/>
                    <a:gd name="T41" fmla="*/ 27 h 118"/>
                    <a:gd name="T42" fmla="*/ 55 w 114"/>
                    <a:gd name="T43" fmla="*/ 30 h 118"/>
                    <a:gd name="T44" fmla="*/ 57 w 114"/>
                    <a:gd name="T45" fmla="*/ 26 h 118"/>
                    <a:gd name="T46" fmla="*/ 61 w 114"/>
                    <a:gd name="T47" fmla="*/ 21 h 118"/>
                    <a:gd name="T48" fmla="*/ 64 w 114"/>
                    <a:gd name="T49" fmla="*/ 21 h 118"/>
                    <a:gd name="T50" fmla="*/ 70 w 114"/>
                    <a:gd name="T51" fmla="*/ 23 h 118"/>
                    <a:gd name="T52" fmla="*/ 74 w 114"/>
                    <a:gd name="T53" fmla="*/ 27 h 118"/>
                    <a:gd name="T54" fmla="*/ 76 w 114"/>
                    <a:gd name="T55" fmla="*/ 22 h 118"/>
                    <a:gd name="T56" fmla="*/ 80 w 114"/>
                    <a:gd name="T57" fmla="*/ 18 h 118"/>
                    <a:gd name="T58" fmla="*/ 83 w 114"/>
                    <a:gd name="T59" fmla="*/ 18 h 118"/>
                    <a:gd name="T60" fmla="*/ 91 w 114"/>
                    <a:gd name="T61" fmla="*/ 23 h 118"/>
                    <a:gd name="T62" fmla="*/ 104 w 114"/>
                    <a:gd name="T63" fmla="*/ 52 h 118"/>
                    <a:gd name="T64" fmla="*/ 107 w 114"/>
                    <a:gd name="T65" fmla="*/ 100 h 118"/>
                    <a:gd name="T66" fmla="*/ 69 w 114"/>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8">
                      <a:moveTo>
                        <a:pt x="69" y="118"/>
                      </a:moveTo>
                      <a:cubicBezTo>
                        <a:pt x="69" y="118"/>
                        <a:pt x="61" y="118"/>
                        <a:pt x="49" y="108"/>
                      </a:cubicBezTo>
                      <a:cubicBezTo>
                        <a:pt x="49" y="108"/>
                        <a:pt x="49" y="108"/>
                        <a:pt x="49" y="108"/>
                      </a:cubicBezTo>
                      <a:cubicBezTo>
                        <a:pt x="48" y="108"/>
                        <a:pt x="48" y="108"/>
                        <a:pt x="48" y="108"/>
                      </a:cubicBezTo>
                      <a:cubicBezTo>
                        <a:pt x="47" y="107"/>
                        <a:pt x="46" y="107"/>
                        <a:pt x="46" y="106"/>
                      </a:cubicBezTo>
                      <a:cubicBezTo>
                        <a:pt x="3" y="62"/>
                        <a:pt x="3" y="62"/>
                        <a:pt x="3" y="62"/>
                      </a:cubicBezTo>
                      <a:cubicBezTo>
                        <a:pt x="0" y="59"/>
                        <a:pt x="0" y="53"/>
                        <a:pt x="3" y="50"/>
                      </a:cubicBezTo>
                      <a:cubicBezTo>
                        <a:pt x="4" y="49"/>
                        <a:pt x="6" y="48"/>
                        <a:pt x="8" y="48"/>
                      </a:cubicBezTo>
                      <a:cubicBezTo>
                        <a:pt x="11" y="48"/>
                        <a:pt x="13" y="49"/>
                        <a:pt x="15" y="51"/>
                      </a:cubicBezTo>
                      <a:cubicBezTo>
                        <a:pt x="18" y="54"/>
                        <a:pt x="18" y="54"/>
                        <a:pt x="18" y="54"/>
                      </a:cubicBezTo>
                      <a:cubicBezTo>
                        <a:pt x="24" y="49"/>
                        <a:pt x="24" y="49"/>
                        <a:pt x="24" y="49"/>
                      </a:cubicBezTo>
                      <a:cubicBezTo>
                        <a:pt x="8" y="14"/>
                        <a:pt x="8" y="14"/>
                        <a:pt x="8" y="14"/>
                      </a:cubicBezTo>
                      <a:cubicBezTo>
                        <a:pt x="6" y="10"/>
                        <a:pt x="6" y="10"/>
                        <a:pt x="6" y="10"/>
                      </a:cubicBezTo>
                      <a:cubicBezTo>
                        <a:pt x="5" y="6"/>
                        <a:pt x="7" y="2"/>
                        <a:pt x="10" y="1"/>
                      </a:cubicBezTo>
                      <a:cubicBezTo>
                        <a:pt x="11" y="0"/>
                        <a:pt x="12" y="0"/>
                        <a:pt x="13" y="0"/>
                      </a:cubicBezTo>
                      <a:cubicBezTo>
                        <a:pt x="17" y="0"/>
                        <a:pt x="20" y="2"/>
                        <a:pt x="21" y="5"/>
                      </a:cubicBezTo>
                      <a:cubicBezTo>
                        <a:pt x="36" y="36"/>
                        <a:pt x="36" y="36"/>
                        <a:pt x="36" y="36"/>
                      </a:cubicBezTo>
                      <a:cubicBezTo>
                        <a:pt x="40" y="30"/>
                        <a:pt x="40" y="30"/>
                        <a:pt x="40" y="30"/>
                      </a:cubicBezTo>
                      <a:cubicBezTo>
                        <a:pt x="40" y="28"/>
                        <a:pt x="42" y="27"/>
                        <a:pt x="43" y="27"/>
                      </a:cubicBezTo>
                      <a:cubicBezTo>
                        <a:pt x="44" y="26"/>
                        <a:pt x="45" y="26"/>
                        <a:pt x="46" y="26"/>
                      </a:cubicBezTo>
                      <a:cubicBezTo>
                        <a:pt x="48" y="26"/>
                        <a:pt x="49" y="27"/>
                        <a:pt x="51" y="27"/>
                      </a:cubicBezTo>
                      <a:cubicBezTo>
                        <a:pt x="55" y="30"/>
                        <a:pt x="55" y="30"/>
                        <a:pt x="55" y="30"/>
                      </a:cubicBezTo>
                      <a:cubicBezTo>
                        <a:pt x="57" y="26"/>
                        <a:pt x="57" y="26"/>
                        <a:pt x="57" y="26"/>
                      </a:cubicBezTo>
                      <a:cubicBezTo>
                        <a:pt x="57" y="24"/>
                        <a:pt x="59" y="22"/>
                        <a:pt x="61" y="21"/>
                      </a:cubicBezTo>
                      <a:cubicBezTo>
                        <a:pt x="62" y="21"/>
                        <a:pt x="63" y="21"/>
                        <a:pt x="64" y="21"/>
                      </a:cubicBezTo>
                      <a:cubicBezTo>
                        <a:pt x="66" y="21"/>
                        <a:pt x="68" y="21"/>
                        <a:pt x="70" y="23"/>
                      </a:cubicBezTo>
                      <a:cubicBezTo>
                        <a:pt x="74" y="27"/>
                        <a:pt x="74" y="27"/>
                        <a:pt x="74" y="27"/>
                      </a:cubicBezTo>
                      <a:cubicBezTo>
                        <a:pt x="76" y="22"/>
                        <a:pt x="76" y="22"/>
                        <a:pt x="76" y="22"/>
                      </a:cubicBezTo>
                      <a:cubicBezTo>
                        <a:pt x="77" y="20"/>
                        <a:pt x="78" y="19"/>
                        <a:pt x="80" y="18"/>
                      </a:cubicBezTo>
                      <a:cubicBezTo>
                        <a:pt x="81" y="18"/>
                        <a:pt x="82" y="18"/>
                        <a:pt x="83" y="18"/>
                      </a:cubicBezTo>
                      <a:cubicBezTo>
                        <a:pt x="86" y="18"/>
                        <a:pt x="89" y="20"/>
                        <a:pt x="91" y="23"/>
                      </a:cubicBezTo>
                      <a:cubicBezTo>
                        <a:pt x="104" y="52"/>
                        <a:pt x="104" y="52"/>
                        <a:pt x="104" y="52"/>
                      </a:cubicBezTo>
                      <a:cubicBezTo>
                        <a:pt x="105" y="52"/>
                        <a:pt x="114" y="75"/>
                        <a:pt x="107" y="100"/>
                      </a:cubicBezTo>
                      <a:lnTo>
                        <a:pt x="69"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sp>
          <p:nvSpPr>
            <p:cNvPr id="58" name="文本框 57"/>
            <p:cNvSpPr txBox="1"/>
            <p:nvPr/>
          </p:nvSpPr>
          <p:spPr>
            <a:xfrm>
              <a:off x="6666" y="3897"/>
              <a:ext cx="401" cy="483"/>
            </a:xfrm>
            <a:prstGeom prst="rect">
              <a:avLst/>
            </a:prstGeom>
            <a:noFill/>
          </p:spPr>
          <p:txBody>
            <a:bodyPr wrap="square" rtlCol="0" anchor="ctr">
              <a:spAutoFit/>
            </a:bodyPr>
            <a:p>
              <a:pPr algn="ctr"/>
              <a:r>
                <a:rPr lang="en-US" sz="1400" dirty="0">
                  <a:solidFill>
                    <a:schemeClr val="bg1"/>
                  </a:solidFill>
                  <a:latin typeface="Aparajita" panose="020B0604020202020204" pitchFamily="34" charset="0"/>
                  <a:cs typeface="Aparajita" panose="020B0604020202020204" pitchFamily="34" charset="0"/>
                </a:rPr>
                <a:t>3</a:t>
              </a:r>
              <a:endParaRPr lang="en-US" sz="1400" dirty="0">
                <a:solidFill>
                  <a:schemeClr val="bg1"/>
                </a:solidFill>
                <a:latin typeface="Aparajita" panose="020B0604020202020204" pitchFamily="34" charset="0"/>
                <a:cs typeface="Aparajita" panose="020B0604020202020204" pitchFamily="34" charset="0"/>
              </a:endParaRPr>
            </a:p>
          </p:txBody>
        </p:sp>
      </p:grpSp>
      <p:grpSp>
        <p:nvGrpSpPr>
          <p:cNvPr id="62" name="组合 61"/>
          <p:cNvGrpSpPr/>
          <p:nvPr/>
        </p:nvGrpSpPr>
        <p:grpSpPr>
          <a:xfrm>
            <a:off x="5690870" y="2471420"/>
            <a:ext cx="1158240" cy="2013585"/>
            <a:chOff x="8962" y="3892"/>
            <a:chExt cx="1824" cy="3171"/>
          </a:xfrm>
        </p:grpSpPr>
        <p:grpSp>
          <p:nvGrpSpPr>
            <p:cNvPr id="60" name="组合 59"/>
            <p:cNvGrpSpPr/>
            <p:nvPr/>
          </p:nvGrpSpPr>
          <p:grpSpPr>
            <a:xfrm>
              <a:off x="8962" y="3977"/>
              <a:ext cx="1824" cy="3086"/>
              <a:chOff x="8962" y="3977"/>
              <a:chExt cx="1824" cy="3086"/>
            </a:xfrm>
          </p:grpSpPr>
          <p:sp>
            <p:nvSpPr>
              <p:cNvPr id="81" name="矩形 80"/>
              <p:cNvSpPr/>
              <p:nvPr/>
            </p:nvSpPr>
            <p:spPr>
              <a:xfrm rot="2700000">
                <a:off x="9214" y="3978"/>
                <a:ext cx="292" cy="291"/>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39" name="矩形 38"/>
              <p:cNvSpPr/>
              <p:nvPr/>
            </p:nvSpPr>
            <p:spPr>
              <a:xfrm rot="2700000">
                <a:off x="9251" y="4307"/>
                <a:ext cx="1226" cy="1226"/>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10"/>
              <p:cNvSpPr txBox="1">
                <a:spLocks noChangeArrowheads="1"/>
              </p:cNvSpPr>
              <p:nvPr/>
            </p:nvSpPr>
            <p:spPr bwMode="auto">
              <a:xfrm>
                <a:off x="8962" y="6145"/>
                <a:ext cx="1824"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rgbClr val="1F4569"/>
                    </a:solidFill>
                    <a:latin typeface="微软雅黑" panose="020B0503020204020204" pitchFamily="34" charset="-122"/>
                    <a:ea typeface="微软雅黑" panose="020B0503020204020204" pitchFamily="34" charset="-122"/>
                  </a:rPr>
                  <a:t>Export Market</a:t>
                </a:r>
                <a:endParaRPr lang="en-US" altLang="zh-CN" sz="1600" b="1" dirty="0">
                  <a:solidFill>
                    <a:srgbClr val="1F4569"/>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rot="0">
                <a:off x="9721" y="4786"/>
                <a:ext cx="372" cy="341"/>
                <a:chOff x="6416676" y="3148013"/>
                <a:chExt cx="595312" cy="593725"/>
              </a:xfrm>
              <a:solidFill>
                <a:schemeClr val="bg1"/>
              </a:solidFill>
            </p:grpSpPr>
            <p:sp>
              <p:nvSpPr>
                <p:cNvPr id="43" name="Freeform 136"/>
                <p:cNvSpPr/>
                <p:nvPr/>
              </p:nvSpPr>
              <p:spPr bwMode="auto">
                <a:xfrm>
                  <a:off x="6416676" y="3148013"/>
                  <a:ext cx="592138" cy="593725"/>
                </a:xfrm>
                <a:custGeom>
                  <a:avLst/>
                  <a:gdLst>
                    <a:gd name="T0" fmla="*/ 194 w 202"/>
                    <a:gd name="T1" fmla="*/ 202 h 202"/>
                    <a:gd name="T2" fmla="*/ 8 w 202"/>
                    <a:gd name="T3" fmla="*/ 202 h 202"/>
                    <a:gd name="T4" fmla="*/ 0 w 202"/>
                    <a:gd name="T5" fmla="*/ 194 h 202"/>
                    <a:gd name="T6" fmla="*/ 0 w 202"/>
                    <a:gd name="T7" fmla="*/ 8 h 202"/>
                    <a:gd name="T8" fmla="*/ 8 w 202"/>
                    <a:gd name="T9" fmla="*/ 0 h 202"/>
                    <a:gd name="T10" fmla="*/ 16 w 202"/>
                    <a:gd name="T11" fmla="*/ 8 h 202"/>
                    <a:gd name="T12" fmla="*/ 16 w 202"/>
                    <a:gd name="T13" fmla="*/ 186 h 202"/>
                    <a:gd name="T14" fmla="*/ 194 w 202"/>
                    <a:gd name="T15" fmla="*/ 186 h 202"/>
                    <a:gd name="T16" fmla="*/ 202 w 202"/>
                    <a:gd name="T17" fmla="*/ 194 h 202"/>
                    <a:gd name="T18" fmla="*/ 194 w 202"/>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94" y="202"/>
                      </a:moveTo>
                      <a:cubicBezTo>
                        <a:pt x="8" y="202"/>
                        <a:pt x="8" y="202"/>
                        <a:pt x="8" y="202"/>
                      </a:cubicBezTo>
                      <a:cubicBezTo>
                        <a:pt x="3" y="202"/>
                        <a:pt x="0" y="198"/>
                        <a:pt x="0" y="194"/>
                      </a:cubicBezTo>
                      <a:cubicBezTo>
                        <a:pt x="0" y="8"/>
                        <a:pt x="0" y="8"/>
                        <a:pt x="0" y="8"/>
                      </a:cubicBezTo>
                      <a:cubicBezTo>
                        <a:pt x="0" y="4"/>
                        <a:pt x="3" y="0"/>
                        <a:pt x="8" y="0"/>
                      </a:cubicBezTo>
                      <a:cubicBezTo>
                        <a:pt x="12" y="0"/>
                        <a:pt x="16" y="4"/>
                        <a:pt x="16" y="8"/>
                      </a:cubicBezTo>
                      <a:cubicBezTo>
                        <a:pt x="16" y="186"/>
                        <a:pt x="16" y="186"/>
                        <a:pt x="16" y="186"/>
                      </a:cubicBezTo>
                      <a:cubicBezTo>
                        <a:pt x="194" y="186"/>
                        <a:pt x="194" y="186"/>
                        <a:pt x="194" y="186"/>
                      </a:cubicBezTo>
                      <a:cubicBezTo>
                        <a:pt x="198" y="186"/>
                        <a:pt x="202" y="190"/>
                        <a:pt x="202" y="194"/>
                      </a:cubicBezTo>
                      <a:cubicBezTo>
                        <a:pt x="202" y="198"/>
                        <a:pt x="198" y="202"/>
                        <a:pt x="194"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7"/>
                <p:cNvSpPr/>
                <p:nvPr/>
              </p:nvSpPr>
              <p:spPr bwMode="auto">
                <a:xfrm>
                  <a:off x="6469063" y="3195638"/>
                  <a:ext cx="519113" cy="352425"/>
                </a:xfrm>
                <a:custGeom>
                  <a:avLst/>
                  <a:gdLst>
                    <a:gd name="T0" fmla="*/ 121 w 177"/>
                    <a:gd name="T1" fmla="*/ 120 h 120"/>
                    <a:gd name="T2" fmla="*/ 116 w 177"/>
                    <a:gd name="T3" fmla="*/ 118 h 120"/>
                    <a:gd name="T4" fmla="*/ 48 w 177"/>
                    <a:gd name="T5" fmla="*/ 70 h 120"/>
                    <a:gd name="T6" fmla="*/ 16 w 177"/>
                    <a:gd name="T7" fmla="*/ 113 h 120"/>
                    <a:gd name="T8" fmla="*/ 5 w 177"/>
                    <a:gd name="T9" fmla="*/ 115 h 120"/>
                    <a:gd name="T10" fmla="*/ 3 w 177"/>
                    <a:gd name="T11" fmla="*/ 103 h 120"/>
                    <a:gd name="T12" fmla="*/ 40 w 177"/>
                    <a:gd name="T13" fmla="*/ 54 h 120"/>
                    <a:gd name="T14" fmla="*/ 51 w 177"/>
                    <a:gd name="T15" fmla="*/ 53 h 120"/>
                    <a:gd name="T16" fmla="*/ 118 w 177"/>
                    <a:gd name="T17" fmla="*/ 100 h 120"/>
                    <a:gd name="T18" fmla="*/ 161 w 177"/>
                    <a:gd name="T19" fmla="*/ 6 h 120"/>
                    <a:gd name="T20" fmla="*/ 171 w 177"/>
                    <a:gd name="T21" fmla="*/ 2 h 120"/>
                    <a:gd name="T22" fmla="*/ 175 w 177"/>
                    <a:gd name="T23" fmla="*/ 13 h 120"/>
                    <a:gd name="T24" fmla="*/ 128 w 177"/>
                    <a:gd name="T25" fmla="*/ 115 h 120"/>
                    <a:gd name="T26" fmla="*/ 123 w 177"/>
                    <a:gd name="T27" fmla="*/ 119 h 120"/>
                    <a:gd name="T28" fmla="*/ 121 w 177"/>
                    <a:gd name="T2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20">
                      <a:moveTo>
                        <a:pt x="121" y="120"/>
                      </a:moveTo>
                      <a:cubicBezTo>
                        <a:pt x="119" y="120"/>
                        <a:pt x="118" y="119"/>
                        <a:pt x="116" y="118"/>
                      </a:cubicBezTo>
                      <a:cubicBezTo>
                        <a:pt x="48" y="70"/>
                        <a:pt x="48" y="70"/>
                        <a:pt x="48" y="70"/>
                      </a:cubicBezTo>
                      <a:cubicBezTo>
                        <a:pt x="16" y="113"/>
                        <a:pt x="16" y="113"/>
                        <a:pt x="16" y="113"/>
                      </a:cubicBezTo>
                      <a:cubicBezTo>
                        <a:pt x="13" y="117"/>
                        <a:pt x="8" y="117"/>
                        <a:pt x="5" y="115"/>
                      </a:cubicBezTo>
                      <a:cubicBezTo>
                        <a:pt x="1" y="112"/>
                        <a:pt x="0" y="107"/>
                        <a:pt x="3" y="103"/>
                      </a:cubicBezTo>
                      <a:cubicBezTo>
                        <a:pt x="40" y="54"/>
                        <a:pt x="40" y="54"/>
                        <a:pt x="40" y="54"/>
                      </a:cubicBezTo>
                      <a:cubicBezTo>
                        <a:pt x="43" y="51"/>
                        <a:pt x="48" y="50"/>
                        <a:pt x="51" y="53"/>
                      </a:cubicBezTo>
                      <a:cubicBezTo>
                        <a:pt x="118" y="100"/>
                        <a:pt x="118" y="100"/>
                        <a:pt x="118" y="100"/>
                      </a:cubicBezTo>
                      <a:cubicBezTo>
                        <a:pt x="161" y="6"/>
                        <a:pt x="161" y="6"/>
                        <a:pt x="161" y="6"/>
                      </a:cubicBezTo>
                      <a:cubicBezTo>
                        <a:pt x="162" y="2"/>
                        <a:pt x="167" y="0"/>
                        <a:pt x="171" y="2"/>
                      </a:cubicBezTo>
                      <a:cubicBezTo>
                        <a:pt x="175" y="4"/>
                        <a:pt x="177" y="9"/>
                        <a:pt x="175" y="13"/>
                      </a:cubicBezTo>
                      <a:cubicBezTo>
                        <a:pt x="128" y="115"/>
                        <a:pt x="128" y="115"/>
                        <a:pt x="128" y="115"/>
                      </a:cubicBezTo>
                      <a:cubicBezTo>
                        <a:pt x="127" y="117"/>
                        <a:pt x="125" y="119"/>
                        <a:pt x="123" y="119"/>
                      </a:cubicBezTo>
                      <a:cubicBezTo>
                        <a:pt x="122" y="120"/>
                        <a:pt x="122" y="120"/>
                        <a:pt x="121"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8"/>
                <p:cNvSpPr/>
                <p:nvPr/>
              </p:nvSpPr>
              <p:spPr bwMode="auto">
                <a:xfrm>
                  <a:off x="6862763" y="3192463"/>
                  <a:ext cx="149225" cy="127000"/>
                </a:xfrm>
                <a:custGeom>
                  <a:avLst/>
                  <a:gdLst>
                    <a:gd name="T0" fmla="*/ 42 w 51"/>
                    <a:gd name="T1" fmla="*/ 43 h 43"/>
                    <a:gd name="T2" fmla="*/ 34 w 51"/>
                    <a:gd name="T3" fmla="*/ 37 h 43"/>
                    <a:gd name="T4" fmla="*/ 30 w 51"/>
                    <a:gd name="T5" fmla="*/ 19 h 43"/>
                    <a:gd name="T6" fmla="*/ 11 w 51"/>
                    <a:gd name="T7" fmla="*/ 25 h 43"/>
                    <a:gd name="T8" fmla="*/ 1 w 51"/>
                    <a:gd name="T9" fmla="*/ 20 h 43"/>
                    <a:gd name="T10" fmla="*/ 6 w 51"/>
                    <a:gd name="T11" fmla="*/ 10 h 43"/>
                    <a:gd name="T12" fmla="*/ 34 w 51"/>
                    <a:gd name="T13" fmla="*/ 1 h 43"/>
                    <a:gd name="T14" fmla="*/ 40 w 51"/>
                    <a:gd name="T15" fmla="*/ 2 h 43"/>
                    <a:gd name="T16" fmla="*/ 44 w 51"/>
                    <a:gd name="T17" fmla="*/ 7 h 43"/>
                    <a:gd name="T18" fmla="*/ 50 w 51"/>
                    <a:gd name="T19" fmla="*/ 34 h 43"/>
                    <a:gd name="T20" fmla="*/ 43 w 51"/>
                    <a:gd name="T21" fmla="*/ 43 h 43"/>
                    <a:gd name="T22" fmla="*/ 42 w 51"/>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3">
                      <a:moveTo>
                        <a:pt x="42" y="43"/>
                      </a:moveTo>
                      <a:cubicBezTo>
                        <a:pt x="38" y="43"/>
                        <a:pt x="35" y="41"/>
                        <a:pt x="34" y="37"/>
                      </a:cubicBezTo>
                      <a:cubicBezTo>
                        <a:pt x="30" y="19"/>
                        <a:pt x="30" y="19"/>
                        <a:pt x="30" y="19"/>
                      </a:cubicBezTo>
                      <a:cubicBezTo>
                        <a:pt x="11" y="25"/>
                        <a:pt x="11" y="25"/>
                        <a:pt x="11" y="25"/>
                      </a:cubicBezTo>
                      <a:cubicBezTo>
                        <a:pt x="7" y="27"/>
                        <a:pt x="2" y="24"/>
                        <a:pt x="1" y="20"/>
                      </a:cubicBezTo>
                      <a:cubicBezTo>
                        <a:pt x="0" y="16"/>
                        <a:pt x="2" y="11"/>
                        <a:pt x="6" y="10"/>
                      </a:cubicBezTo>
                      <a:cubicBezTo>
                        <a:pt x="34" y="1"/>
                        <a:pt x="34" y="1"/>
                        <a:pt x="34" y="1"/>
                      </a:cubicBezTo>
                      <a:cubicBezTo>
                        <a:pt x="36" y="0"/>
                        <a:pt x="38" y="1"/>
                        <a:pt x="40" y="2"/>
                      </a:cubicBezTo>
                      <a:cubicBezTo>
                        <a:pt x="42" y="3"/>
                        <a:pt x="43" y="5"/>
                        <a:pt x="44" y="7"/>
                      </a:cubicBezTo>
                      <a:cubicBezTo>
                        <a:pt x="50" y="34"/>
                        <a:pt x="50" y="34"/>
                        <a:pt x="50" y="34"/>
                      </a:cubicBezTo>
                      <a:cubicBezTo>
                        <a:pt x="51" y="38"/>
                        <a:pt x="48" y="42"/>
                        <a:pt x="43" y="43"/>
                      </a:cubicBezTo>
                      <a:cubicBezTo>
                        <a:pt x="43" y="43"/>
                        <a:pt x="42" y="43"/>
                        <a:pt x="4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1" name="文本框 60"/>
            <p:cNvSpPr txBox="1"/>
            <p:nvPr/>
          </p:nvSpPr>
          <p:spPr>
            <a:xfrm>
              <a:off x="9154" y="3892"/>
              <a:ext cx="401" cy="483"/>
            </a:xfrm>
            <a:prstGeom prst="rect">
              <a:avLst/>
            </a:prstGeom>
            <a:noFill/>
          </p:spPr>
          <p:txBody>
            <a:bodyPr wrap="square" rtlCol="0" anchor="ctr">
              <a:spAutoFit/>
            </a:bodyPr>
            <a:p>
              <a:pPr algn="ctr"/>
              <a:r>
                <a:rPr lang="en-US" sz="1400" dirty="0">
                  <a:solidFill>
                    <a:schemeClr val="bg1"/>
                  </a:solidFill>
                  <a:latin typeface="Aparajita" panose="020B0604020202020204" pitchFamily="34" charset="0"/>
                  <a:cs typeface="Aparajita" panose="020B0604020202020204" pitchFamily="34" charset="0"/>
                </a:rPr>
                <a:t>4</a:t>
              </a:r>
              <a:endParaRPr lang="en-US" sz="1400" dirty="0">
                <a:solidFill>
                  <a:schemeClr val="bg1"/>
                </a:solidFill>
                <a:latin typeface="Aparajita" panose="020B0604020202020204" pitchFamily="34" charset="0"/>
                <a:cs typeface="Aparajita" panose="020B0604020202020204" pitchFamily="34" charset="0"/>
              </a:endParaRPr>
            </a:p>
          </p:txBody>
        </p:sp>
      </p:grpSp>
      <p:grpSp>
        <p:nvGrpSpPr>
          <p:cNvPr id="66" name="组合 65"/>
          <p:cNvGrpSpPr/>
          <p:nvPr/>
        </p:nvGrpSpPr>
        <p:grpSpPr>
          <a:xfrm>
            <a:off x="2393950" y="2486660"/>
            <a:ext cx="1234440" cy="1995170"/>
            <a:chOff x="3770" y="3916"/>
            <a:chExt cx="1944" cy="3142"/>
          </a:xfrm>
        </p:grpSpPr>
        <p:grpSp>
          <p:nvGrpSpPr>
            <p:cNvPr id="23" name="组合 22"/>
            <p:cNvGrpSpPr/>
            <p:nvPr/>
          </p:nvGrpSpPr>
          <p:grpSpPr>
            <a:xfrm>
              <a:off x="3770" y="3916"/>
              <a:ext cx="1944" cy="3142"/>
              <a:chOff x="3770" y="3916"/>
              <a:chExt cx="1944" cy="3142"/>
            </a:xfrm>
          </p:grpSpPr>
          <p:grpSp>
            <p:nvGrpSpPr>
              <p:cNvPr id="17" name="组合 16"/>
              <p:cNvGrpSpPr/>
              <p:nvPr/>
            </p:nvGrpSpPr>
            <p:grpSpPr>
              <a:xfrm rot="0">
                <a:off x="3770" y="4013"/>
                <a:ext cx="1944" cy="3045"/>
                <a:chOff x="3770" y="4013"/>
                <a:chExt cx="1944" cy="3045"/>
              </a:xfrm>
            </p:grpSpPr>
            <p:sp>
              <p:nvSpPr>
                <p:cNvPr id="50" name="矩形 49"/>
                <p:cNvSpPr/>
                <p:nvPr/>
              </p:nvSpPr>
              <p:spPr>
                <a:xfrm rot="2700000">
                  <a:off x="4007" y="4013"/>
                  <a:ext cx="292" cy="291"/>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101" name="文本框 10"/>
                <p:cNvSpPr txBox="1">
                  <a:spLocks noChangeArrowheads="1"/>
                </p:cNvSpPr>
                <p:nvPr/>
              </p:nvSpPr>
              <p:spPr bwMode="auto">
                <a:xfrm>
                  <a:off x="3770" y="6139"/>
                  <a:ext cx="1944"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rgbClr val="1F4569"/>
                      </a:solidFill>
                      <a:latin typeface="微软雅黑" panose="020B0503020204020204" pitchFamily="34" charset="-122"/>
                      <a:ea typeface="微软雅黑" panose="020B0503020204020204" pitchFamily="34" charset="-122"/>
                      <a:sym typeface="+mn-ea"/>
                    </a:rPr>
                    <a:t>Factory Tours</a:t>
                  </a:r>
                  <a:endParaRPr lang="en-US" altLang="zh-CN" sz="1600" b="1" dirty="0">
                    <a:solidFill>
                      <a:srgbClr val="1F4569"/>
                    </a:solidFill>
                    <a:latin typeface="微软雅黑" panose="020B0503020204020204" pitchFamily="34" charset="-122"/>
                    <a:ea typeface="微软雅黑" panose="020B0503020204020204" pitchFamily="34" charset="-122"/>
                  </a:endParaRPr>
                </a:p>
              </p:txBody>
            </p:sp>
            <p:sp>
              <p:nvSpPr>
                <p:cNvPr id="106" name="矩形 105"/>
                <p:cNvSpPr/>
                <p:nvPr/>
              </p:nvSpPr>
              <p:spPr>
                <a:xfrm rot="2700000">
                  <a:off x="4059" y="4301"/>
                  <a:ext cx="1226" cy="1226"/>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3947" y="3916"/>
                <a:ext cx="401" cy="483"/>
              </a:xfrm>
              <a:prstGeom prst="rect">
                <a:avLst/>
              </a:prstGeom>
              <a:noFill/>
            </p:spPr>
            <p:txBody>
              <a:bodyPr wrap="square" rtlCol="0" anchor="ctr">
                <a:spAutoFit/>
              </a:bodyPr>
              <a:p>
                <a:pPr algn="ctr"/>
                <a:r>
                  <a:rPr lang="en-US" sz="1400" dirty="0">
                    <a:solidFill>
                      <a:schemeClr val="bg1"/>
                    </a:solidFill>
                    <a:latin typeface="Aparajita" panose="020B0604020202020204" pitchFamily="34" charset="0"/>
                    <a:cs typeface="Aparajita" panose="020B0604020202020204" pitchFamily="34" charset="0"/>
                  </a:rPr>
                  <a:t>2</a:t>
                </a:r>
                <a:endParaRPr lang="en-US" sz="1400" dirty="0">
                  <a:solidFill>
                    <a:schemeClr val="bg1"/>
                  </a:solidFill>
                  <a:latin typeface="Aparajita" panose="020B0604020202020204" pitchFamily="34" charset="0"/>
                  <a:cs typeface="Aparajita" panose="020B0604020202020204" pitchFamily="34" charset="0"/>
                </a:endParaRPr>
              </a:p>
            </p:txBody>
          </p:sp>
        </p:grpSp>
        <p:sp>
          <p:nvSpPr>
            <p:cNvPr id="65" name="Freeform 18"/>
            <p:cNvSpPr>
              <a:spLocks noEditPoints="1"/>
            </p:cNvSpPr>
            <p:nvPr/>
          </p:nvSpPr>
          <p:spPr bwMode="auto">
            <a:xfrm>
              <a:off x="4470" y="4709"/>
              <a:ext cx="405" cy="334"/>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solidFill>
                <a:schemeClr val="bg1"/>
              </a:solidFill>
            </a:ln>
          </p:spPr>
          <p:txBody>
            <a:bodyPr vert="horz" wrap="square" lIns="68555" tIns="34278" rIns="68555" bIns="34278" numCol="1" anchor="t" anchorCtr="0" compatLnSpc="1"/>
            <a:p>
              <a:endParaRPr lang="en-US" sz="1010"/>
            </a:p>
          </p:txBody>
        </p:sp>
      </p:gr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 presetClass="entr" presetSubtype="4" fill="hold" nodeType="afterEffect" p14:presetBounceEnd="4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40000">
                                          <p:cBhvr additive="base">
                                            <p:cTn id="32"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ppt_x"/>
                                              </p:val>
                                            </p:tav>
                                            <p:tav tm="100000">
                                              <p:val>
                                                <p:strVal val="#ppt_x"/>
                                              </p:val>
                                            </p:tav>
                                          </p:tavLst>
                                        </p:anim>
                                        <p:anim calcmode="lin" valueType="num">
                                          <p:cBhvr additive="base">
                                            <p:cTn id="43" dur="500" fill="hold"/>
                                            <p:tgtEl>
                                              <p:spTgt spid="59"/>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fill="hold"/>
                                            <p:tgtEl>
                                              <p:spTgt spid="64"/>
                                            </p:tgtEl>
                                            <p:attrNameLst>
                                              <p:attrName>ppt_x</p:attrName>
                                            </p:attrNameLst>
                                          </p:cBhvr>
                                          <p:tavLst>
                                            <p:tav tm="0">
                                              <p:val>
                                                <p:strVal val="#ppt_x"/>
                                              </p:val>
                                            </p:tav>
                                            <p:tav tm="100000">
                                              <p:val>
                                                <p:strVal val="#ppt_x"/>
                                              </p:val>
                                            </p:tav>
                                          </p:tavLst>
                                        </p:anim>
                                        <p:anim calcmode="lin" valueType="num">
                                          <p:cBhvr additive="base">
                                            <p:cTn id="5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bldLvl="0" animBg="1"/>
          <p:bldP spid="33" grpId="0" bldLvl="0" animBg="1"/>
          <p:bldP spid="3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ppt_x"/>
                                              </p:val>
                                            </p:tav>
                                            <p:tav tm="100000">
                                              <p:val>
                                                <p:strVal val="#ppt_x"/>
                                              </p:val>
                                            </p:tav>
                                          </p:tavLst>
                                        </p:anim>
                                        <p:anim calcmode="lin" valueType="num">
                                          <p:cBhvr additive="base">
                                            <p:cTn id="43" dur="500" fill="hold"/>
                                            <p:tgtEl>
                                              <p:spTgt spid="59"/>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fill="hold"/>
                                            <p:tgtEl>
                                              <p:spTgt spid="64"/>
                                            </p:tgtEl>
                                            <p:attrNameLst>
                                              <p:attrName>ppt_x</p:attrName>
                                            </p:attrNameLst>
                                          </p:cBhvr>
                                          <p:tavLst>
                                            <p:tav tm="0">
                                              <p:val>
                                                <p:strVal val="#ppt_x"/>
                                              </p:val>
                                            </p:tav>
                                            <p:tav tm="100000">
                                              <p:val>
                                                <p:strVal val="#ppt_x"/>
                                              </p:val>
                                            </p:tav>
                                          </p:tavLst>
                                        </p:anim>
                                        <p:anim calcmode="lin" valueType="num">
                                          <p:cBhvr additive="base">
                                            <p:cTn id="5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bldLvl="0" animBg="1"/>
          <p:bldP spid="33" grpId="0" bldLvl="0" animBg="1"/>
          <p:bldP spid="36"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32780" y="874395"/>
            <a:ext cx="2579370" cy="337185"/>
          </a:xfrm>
          <a:prstGeom prst="rect">
            <a:avLst/>
          </a:prstGeom>
          <a:noFill/>
        </p:spPr>
        <p:txBody>
          <a:bodyPr wrap="square" rtlCol="0">
            <a:spAutoFit/>
          </a:bodyPr>
          <a:lstStyle/>
          <a:p>
            <a:r>
              <a:rPr lang="zh-CN" altLang="en-US" sz="1600" b="1" dirty="0">
                <a:solidFill>
                  <a:schemeClr val="bg1"/>
                </a:solidFill>
                <a:latin typeface="+mn-ea"/>
                <a:cs typeface="Lato Heavy" panose="020F0902020204030203" pitchFamily="34" charset="0"/>
                <a:sym typeface="+mn-ea"/>
              </a:rPr>
              <a:t>CNC </a:t>
            </a:r>
            <a:r>
              <a:rPr lang="en-US" altLang="zh-CN" sz="1600" b="1" dirty="0">
                <a:solidFill>
                  <a:schemeClr val="bg1"/>
                </a:solidFill>
                <a:latin typeface="+mn-ea"/>
                <a:cs typeface="Lato Heavy" panose="020F0902020204030203" pitchFamily="34" charset="0"/>
                <a:sym typeface="+mn-ea"/>
              </a:rPr>
              <a:t>Bending M</a:t>
            </a:r>
            <a:r>
              <a:rPr lang="zh-CN" altLang="en-US" sz="1600" b="1" dirty="0">
                <a:solidFill>
                  <a:schemeClr val="bg1"/>
                </a:solidFill>
                <a:latin typeface="+mn-ea"/>
                <a:cs typeface="Lato Heavy" panose="020F0902020204030203" pitchFamily="34" charset="0"/>
                <a:sym typeface="+mn-ea"/>
              </a:rPr>
              <a:t>achine</a:t>
            </a:r>
            <a:endParaRPr lang="zh-CN" altLang="en-US" sz="1600" b="1" dirty="0">
              <a:solidFill>
                <a:schemeClr val="bg1"/>
              </a:solidFill>
              <a:latin typeface="+mn-ea"/>
              <a:cs typeface="Lato Heavy" panose="020F0902020204030203" pitchFamily="34" charset="0"/>
            </a:endParaRPr>
          </a:p>
        </p:txBody>
      </p:sp>
      <p:sp>
        <p:nvSpPr>
          <p:cNvPr id="14" name="Rectangle 13"/>
          <p:cNvSpPr/>
          <p:nvPr/>
        </p:nvSpPr>
        <p:spPr>
          <a:xfrm>
            <a:off x="5732780" y="1404620"/>
            <a:ext cx="3013075" cy="1253490"/>
          </a:xfrm>
          <a:prstGeom prst="rect">
            <a:avLst/>
          </a:prstGeom>
        </p:spPr>
        <p:txBody>
          <a:bodyPr wrap="square">
            <a:spAutoFit/>
          </a:bodyPr>
          <a:lstStyle/>
          <a:p>
            <a:pPr>
              <a:lnSpc>
                <a:spcPct val="120000"/>
              </a:lnSpc>
            </a:pPr>
            <a:r>
              <a:rPr lang="zh-CN" altLang="en-US" sz="900" dirty="0">
                <a:solidFill>
                  <a:schemeClr val="bg1"/>
                </a:solidFill>
                <a:latin typeface="Calibri" panose="020F0502020204030204"/>
                <a:cs typeface="Calibri" panose="020F0502020204030204"/>
              </a:rPr>
              <a:t>We have 4 sets of AMADA CNC bending machines, 3 of which are equiped with two axes that can complete some workpieces which other domestic models can</a:t>
            </a:r>
            <a:r>
              <a:rPr lang="en-US" altLang="zh-CN" sz="900" dirty="0">
                <a:solidFill>
                  <a:schemeClr val="bg1"/>
                </a:solidFill>
                <a:latin typeface="Calibri" panose="020F0502020204030204"/>
                <a:cs typeface="Calibri" panose="020F0502020204030204"/>
              </a:rPr>
              <a:t>'t</a:t>
            </a:r>
            <a:r>
              <a:rPr lang="zh-CN" altLang="en-US" sz="900" dirty="0">
                <a:solidFill>
                  <a:schemeClr val="bg1"/>
                </a:solidFill>
                <a:latin typeface="Calibri" panose="020F0502020204030204"/>
                <a:cs typeface="Calibri" panose="020F0502020204030204"/>
              </a:rPr>
              <a:t> do. The X axis is used to control the press angle, Y axis is used to control the size.  The other  one is equipped with nine axes which can bend any shape one request</a:t>
            </a:r>
            <a:r>
              <a:rPr lang="en-US" altLang="zh-CN" sz="900" dirty="0">
                <a:solidFill>
                  <a:schemeClr val="bg1"/>
                </a:solidFill>
                <a:latin typeface="Calibri" panose="020F0502020204030204"/>
                <a:cs typeface="Calibri" panose="020F0502020204030204"/>
              </a:rPr>
              <a:t>s</a:t>
            </a:r>
            <a:r>
              <a:rPr lang="zh-CN" altLang="en-US" sz="900" dirty="0">
                <a:solidFill>
                  <a:schemeClr val="bg1"/>
                </a:solidFill>
                <a:latin typeface="Calibri" panose="020F0502020204030204"/>
                <a:cs typeface="Calibri" panose="020F0502020204030204"/>
              </a:rPr>
              <a:t>.</a:t>
            </a:r>
            <a:endParaRPr lang="zh-CN" altLang="en-US" sz="900" dirty="0">
              <a:solidFill>
                <a:schemeClr val="bg1"/>
              </a:solidFill>
              <a:latin typeface="Calibri" panose="020F0502020204030204"/>
              <a:cs typeface="Calibri" panose="020F0502020204030204"/>
            </a:endParaRPr>
          </a:p>
          <a:p>
            <a:pPr>
              <a:lnSpc>
                <a:spcPct val="120000"/>
              </a:lnSpc>
            </a:pPr>
            <a:endParaRPr lang="zh-CN" altLang="en-US" sz="900" dirty="0">
              <a:solidFill>
                <a:schemeClr val="bg1"/>
              </a:solidFill>
              <a:latin typeface="Calibri" panose="020F0502020204030204"/>
              <a:cs typeface="Calibri" panose="020F0502020204030204"/>
            </a:endParaRPr>
          </a:p>
        </p:txBody>
      </p:sp>
      <p:sp>
        <p:nvSpPr>
          <p:cNvPr id="15" name="TextBox 14"/>
          <p:cNvSpPr txBox="1"/>
          <p:nvPr/>
        </p:nvSpPr>
        <p:spPr>
          <a:xfrm>
            <a:off x="5649368" y="3538037"/>
            <a:ext cx="1497392" cy="253916"/>
          </a:xfrm>
          <a:prstGeom prst="rect">
            <a:avLst/>
          </a:prstGeom>
          <a:noFill/>
        </p:spPr>
        <p:txBody>
          <a:bodyPr wrap="square" rtlCol="0">
            <a:spAutoFit/>
          </a:bodyPr>
          <a:lstStyle/>
          <a:p>
            <a:r>
              <a:rPr lang="zh-CN" altLang="en-US" sz="1050" b="1" dirty="0">
                <a:solidFill>
                  <a:schemeClr val="bg1"/>
                </a:solidFill>
                <a:latin typeface="Montserrat" panose="00000500000000000000" pitchFamily="50" charset="0"/>
                <a:cs typeface="Lato" panose="020F0502020204030203" pitchFamily="34" charset="0"/>
              </a:rPr>
              <a:t>产 品 策 略</a:t>
            </a:r>
            <a:r>
              <a:rPr lang="en-US" sz="1050" b="1" dirty="0">
                <a:solidFill>
                  <a:schemeClr val="bg1"/>
                </a:solidFill>
                <a:latin typeface="Montserrat" panose="00000500000000000000" pitchFamily="50" charset="0"/>
                <a:cs typeface="Lato" panose="020F0502020204030203" pitchFamily="34" charset="0"/>
              </a:rPr>
              <a:t> 1</a:t>
            </a:r>
            <a:endParaRPr lang="id-ID" sz="1050" b="1" dirty="0">
              <a:solidFill>
                <a:schemeClr val="bg1"/>
              </a:solidFill>
              <a:latin typeface="Montserrat" panose="00000500000000000000" pitchFamily="50" charset="0"/>
              <a:cs typeface="Lato" panose="020F0502020204030203" pitchFamily="34" charset="0"/>
            </a:endParaRPr>
          </a:p>
        </p:txBody>
      </p:sp>
      <p:grpSp>
        <p:nvGrpSpPr>
          <p:cNvPr id="3" name="Group 2"/>
          <p:cNvGrpSpPr/>
          <p:nvPr/>
        </p:nvGrpSpPr>
        <p:grpSpPr>
          <a:xfrm>
            <a:off x="5732466" y="2657985"/>
            <a:ext cx="701121" cy="701119"/>
            <a:chOff x="7643848" y="3544022"/>
            <a:chExt cx="935166" cy="935164"/>
          </a:xfrm>
        </p:grpSpPr>
        <p:sp>
          <p:nvSpPr>
            <p:cNvPr id="16" name="Oval 15"/>
            <p:cNvSpPr/>
            <p:nvPr/>
          </p:nvSpPr>
          <p:spPr>
            <a:xfrm>
              <a:off x="7643848"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a:p>
          </p:txBody>
        </p:sp>
        <p:sp>
          <p:nvSpPr>
            <p:cNvPr id="17" name="Freeform 31"/>
            <p:cNvSpPr>
              <a:spLocks noEditPoints="1"/>
            </p:cNvSpPr>
            <p:nvPr/>
          </p:nvSpPr>
          <p:spPr bwMode="auto">
            <a:xfrm flipH="1">
              <a:off x="7909198" y="3820862"/>
              <a:ext cx="379110" cy="381482"/>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063D54"/>
            </a:solidFill>
            <a:ln>
              <a:noFill/>
            </a:ln>
          </p:spPr>
          <p:txBody>
            <a:bodyPr vert="horz" wrap="square" lIns="68555" tIns="34278" rIns="68555" bIns="34278" numCol="1" anchor="t" anchorCtr="0" compatLnSpc="1"/>
            <a:lstStyle/>
            <a:p>
              <a:endParaRPr lang="en-US" sz="1010"/>
            </a:p>
          </p:txBody>
        </p:sp>
      </p:grpSp>
      <p:sp>
        <p:nvSpPr>
          <p:cNvPr id="18" name="Rectangle 17"/>
          <p:cNvSpPr/>
          <p:nvPr/>
        </p:nvSpPr>
        <p:spPr>
          <a:xfrm>
            <a:off x="5732553" y="3791646"/>
            <a:ext cx="1497392" cy="423545"/>
          </a:xfrm>
          <a:prstGeom prst="rect">
            <a:avLst/>
          </a:prstGeom>
        </p:spPr>
        <p:txBody>
          <a:bodyPr wrap="square">
            <a:spAutoFit/>
          </a:bodyPr>
          <a:lstStyle/>
          <a:p>
            <a:pPr>
              <a:lnSpc>
                <a:spcPct val="120000"/>
              </a:lnSpc>
            </a:pPr>
            <a:r>
              <a:rPr lang="en-US" altLang="zh-CN" sz="900" dirty="0">
                <a:solidFill>
                  <a:schemeClr val="bg1">
                    <a:lumMod val="65000"/>
                  </a:schemeClr>
                </a:solidFill>
                <a:latin typeface="Calibri" panose="020F0502020204030204"/>
                <a:cs typeface="Calibri" panose="020F0502020204030204"/>
              </a:rPr>
              <a:t>Applied to m</a:t>
            </a:r>
            <a:r>
              <a:rPr lang="zh-CN" altLang="en-US" sz="900" dirty="0">
                <a:solidFill>
                  <a:schemeClr val="bg1">
                    <a:lumMod val="65000"/>
                  </a:schemeClr>
                </a:solidFill>
                <a:latin typeface="Calibri" panose="020F0502020204030204"/>
                <a:cs typeface="Calibri" panose="020F0502020204030204"/>
              </a:rPr>
              <a:t>ulti-angle or circular-arc bendings</a:t>
            </a:r>
            <a:r>
              <a:rPr lang="en-US" altLang="zh-CN" sz="900" dirty="0">
                <a:solidFill>
                  <a:schemeClr val="bg1">
                    <a:lumMod val="65000"/>
                  </a:schemeClr>
                </a:solidFill>
                <a:latin typeface="Calibri" panose="020F0502020204030204"/>
                <a:cs typeface="Calibri" panose="020F0502020204030204"/>
              </a:rPr>
              <a:t>.</a:t>
            </a:r>
            <a:endParaRPr lang="en-US" altLang="zh-CN" sz="900" dirty="0">
              <a:solidFill>
                <a:schemeClr val="bg1">
                  <a:lumMod val="65000"/>
                </a:schemeClr>
              </a:solidFill>
              <a:latin typeface="Calibri" panose="020F0502020204030204"/>
              <a:cs typeface="Calibri" panose="020F0502020204030204"/>
            </a:endParaRPr>
          </a:p>
        </p:txBody>
      </p:sp>
      <p:sp>
        <p:nvSpPr>
          <p:cNvPr id="19" name="TextBox 18"/>
          <p:cNvSpPr txBox="1"/>
          <p:nvPr/>
        </p:nvSpPr>
        <p:spPr>
          <a:xfrm>
            <a:off x="7248570" y="3538037"/>
            <a:ext cx="1497392" cy="253916"/>
          </a:xfrm>
          <a:prstGeom prst="rect">
            <a:avLst/>
          </a:prstGeom>
          <a:noFill/>
        </p:spPr>
        <p:txBody>
          <a:bodyPr wrap="square" rtlCol="0">
            <a:spAutoFit/>
          </a:bodyPr>
          <a:lstStyle/>
          <a:p>
            <a:r>
              <a:rPr lang="zh-CN" altLang="en-US" sz="1050" b="1" dirty="0">
                <a:solidFill>
                  <a:schemeClr val="bg1"/>
                </a:solidFill>
                <a:latin typeface="Montserrat" panose="00000500000000000000" pitchFamily="50" charset="0"/>
                <a:cs typeface="Lato" panose="020F0502020204030203" pitchFamily="34" charset="0"/>
              </a:rPr>
              <a:t>产 品 策 略</a:t>
            </a:r>
            <a:r>
              <a:rPr lang="en-US" sz="1050" b="1" dirty="0">
                <a:solidFill>
                  <a:schemeClr val="bg1"/>
                </a:solidFill>
                <a:latin typeface="Montserrat" panose="00000500000000000000" pitchFamily="50" charset="0"/>
                <a:cs typeface="Lato" panose="020F0502020204030203" pitchFamily="34" charset="0"/>
              </a:rPr>
              <a:t> 2</a:t>
            </a:r>
            <a:endParaRPr lang="id-ID" sz="1050" b="1" dirty="0">
              <a:solidFill>
                <a:schemeClr val="bg1"/>
              </a:solidFill>
              <a:latin typeface="Montserrat" panose="00000500000000000000" pitchFamily="50" charset="0"/>
              <a:cs typeface="Lato" panose="020F0502020204030203" pitchFamily="34" charset="0"/>
            </a:endParaRPr>
          </a:p>
        </p:txBody>
      </p:sp>
      <p:sp>
        <p:nvSpPr>
          <p:cNvPr id="22" name="Rectangle 21"/>
          <p:cNvSpPr/>
          <p:nvPr/>
        </p:nvSpPr>
        <p:spPr>
          <a:xfrm>
            <a:off x="7132955" y="3791585"/>
            <a:ext cx="1728470" cy="423545"/>
          </a:xfrm>
          <a:prstGeom prst="rect">
            <a:avLst/>
          </a:prstGeom>
        </p:spPr>
        <p:txBody>
          <a:bodyPr wrap="square">
            <a:spAutoFit/>
          </a:bodyPr>
          <a:lstStyle/>
          <a:p>
            <a:pPr>
              <a:lnSpc>
                <a:spcPct val="120000"/>
              </a:lnSpc>
            </a:pPr>
            <a:r>
              <a:rPr lang="en-US" altLang="zh-CN" sz="900" dirty="0">
                <a:solidFill>
                  <a:schemeClr val="bg1">
                    <a:lumMod val="65000"/>
                  </a:schemeClr>
                </a:solidFill>
                <a:latin typeface="Calibri" panose="020F0502020204030204"/>
                <a:cs typeface="Calibri" panose="020F0502020204030204"/>
              </a:rPr>
              <a:t>P</a:t>
            </a:r>
            <a:r>
              <a:rPr lang="zh-CN" altLang="en-US" sz="900" dirty="0">
                <a:solidFill>
                  <a:schemeClr val="bg1">
                    <a:lumMod val="65000"/>
                  </a:schemeClr>
                </a:solidFill>
                <a:latin typeface="Calibri" panose="020F0502020204030204"/>
                <a:cs typeface="Calibri" panose="020F0502020204030204"/>
              </a:rPr>
              <a:t>rocessing range is 3m</a:t>
            </a:r>
            <a:r>
              <a:rPr lang="en-US" altLang="zh-CN" sz="900" dirty="0">
                <a:solidFill>
                  <a:schemeClr val="bg1">
                    <a:lumMod val="65000"/>
                  </a:schemeClr>
                </a:solidFill>
                <a:latin typeface="Calibri" panose="020F0502020204030204"/>
                <a:cs typeface="Calibri" panose="020F0502020204030204"/>
              </a:rPr>
              <a:t>x</a:t>
            </a:r>
            <a:r>
              <a:rPr lang="zh-CN" altLang="en-US" sz="900" dirty="0">
                <a:solidFill>
                  <a:schemeClr val="bg1">
                    <a:lumMod val="65000"/>
                  </a:schemeClr>
                </a:solidFill>
                <a:latin typeface="Calibri" panose="020F0502020204030204"/>
                <a:cs typeface="Calibri" panose="020F0502020204030204"/>
              </a:rPr>
              <a:t>100 tons of pressure</a:t>
            </a:r>
            <a:r>
              <a:rPr lang="en-US" altLang="zh-CN" sz="900" dirty="0">
                <a:solidFill>
                  <a:schemeClr val="bg1">
                    <a:lumMod val="65000"/>
                  </a:schemeClr>
                </a:solidFill>
                <a:latin typeface="Calibri" panose="020F0502020204030204"/>
                <a:cs typeface="Calibri" panose="020F0502020204030204"/>
              </a:rPr>
              <a:t>.</a:t>
            </a:r>
            <a:endParaRPr lang="en-US" altLang="zh-CN" sz="900" dirty="0">
              <a:solidFill>
                <a:schemeClr val="bg1">
                  <a:lumMod val="65000"/>
                </a:schemeClr>
              </a:solidFill>
              <a:latin typeface="Calibri" panose="020F0502020204030204"/>
              <a:cs typeface="Calibri" panose="020F0502020204030204"/>
            </a:endParaRPr>
          </a:p>
        </p:txBody>
      </p:sp>
      <p:grpSp>
        <p:nvGrpSpPr>
          <p:cNvPr id="2" name="Group 1"/>
          <p:cNvGrpSpPr/>
          <p:nvPr/>
        </p:nvGrpSpPr>
        <p:grpSpPr>
          <a:xfrm>
            <a:off x="7146882" y="2657985"/>
            <a:ext cx="701121" cy="701119"/>
            <a:chOff x="9776887" y="3544022"/>
            <a:chExt cx="935166" cy="935164"/>
          </a:xfrm>
        </p:grpSpPr>
        <p:sp>
          <p:nvSpPr>
            <p:cNvPr id="20" name="Oval 19"/>
            <p:cNvSpPr/>
            <p:nvPr/>
          </p:nvSpPr>
          <p:spPr>
            <a:xfrm>
              <a:off x="9776887"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a:p>
          </p:txBody>
        </p:sp>
        <p:sp>
          <p:nvSpPr>
            <p:cNvPr id="23" name="Freeform 18"/>
            <p:cNvSpPr>
              <a:spLocks noEditPoints="1"/>
            </p:cNvSpPr>
            <p:nvPr/>
          </p:nvSpPr>
          <p:spPr bwMode="auto">
            <a:xfrm>
              <a:off x="10011435" y="3836353"/>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063D54"/>
            </a:solidFill>
            <a:ln>
              <a:noFill/>
            </a:ln>
          </p:spPr>
          <p:txBody>
            <a:bodyPr vert="horz" wrap="square" lIns="68555" tIns="34278" rIns="68555" bIns="34278" numCol="1" anchor="t" anchorCtr="0" compatLnSpc="1"/>
            <a:lstStyle/>
            <a:p>
              <a:endParaRPr lang="en-US" sz="1010"/>
            </a:p>
          </p:txBody>
        </p:sp>
      </p:grpSp>
      <p:sp>
        <p:nvSpPr>
          <p:cNvPr id="21" name="Rectangle 20"/>
          <p:cNvSpPr/>
          <p:nvPr/>
        </p:nvSpPr>
        <p:spPr>
          <a:xfrm>
            <a:off x="433070" y="3966845"/>
            <a:ext cx="3015615" cy="423545"/>
          </a:xfrm>
          <a:prstGeom prst="rect">
            <a:avLst/>
          </a:prstGeom>
        </p:spPr>
        <p:txBody>
          <a:bodyPr wrap="square">
            <a:spAutoFit/>
          </a:bodyPr>
          <a:lstStyle/>
          <a:p>
            <a:pPr marL="128270" indent="-128270">
              <a:lnSpc>
                <a:spcPct val="120000"/>
              </a:lnSpc>
              <a:buSzPct val="80000"/>
              <a:buFont typeface="Monotype Corsiva" panose="03010101010201010101" pitchFamily="66" charset="0"/>
              <a:buChar char="►"/>
            </a:pPr>
            <a:r>
              <a:rPr lang="en-US" sz="900" b="1" i="1" dirty="0">
                <a:solidFill>
                  <a:schemeClr val="bg1">
                    <a:lumMod val="65000"/>
                  </a:schemeClr>
                </a:solidFill>
                <a:latin typeface="Calibri" panose="020F0502020204030204"/>
                <a:cs typeface="Calibri" panose="020F0502020204030204"/>
              </a:rPr>
              <a:t>Larger processing range, higher processing efficiency, maximum precision guarantee.</a:t>
            </a:r>
            <a:endParaRPr lang="en-US" sz="900" b="1" i="1" dirty="0">
              <a:solidFill>
                <a:schemeClr val="bg1">
                  <a:lumMod val="65000"/>
                </a:schemeClr>
              </a:solidFill>
              <a:latin typeface="Calibri" panose="020F0502020204030204"/>
              <a:cs typeface="Calibri" panose="020F0502020204030204"/>
            </a:endParaRPr>
          </a:p>
        </p:txBody>
      </p:sp>
      <p:pic>
        <p:nvPicPr>
          <p:cNvPr id="8" name="图片占位符 7" descr="C:\Users\Administrator\Desktop\3.jpg3"/>
          <p:cNvPicPr>
            <a:picLocks noGrp="1" noChangeAspect="1"/>
          </p:cNvPicPr>
          <p:nvPr>
            <p:ph type="pic" sz="quarter" idx="12"/>
          </p:nvPr>
        </p:nvPicPr>
        <p:blipFill>
          <a:blip r:embed="rId1"/>
          <a:srcRect/>
          <a:stretch>
            <a:fillRect/>
          </a:stretch>
        </p:blipFill>
        <p:spPr>
          <a:xfrm>
            <a:off x="3713480" y="1087120"/>
            <a:ext cx="1528445" cy="2704465"/>
          </a:xfrm>
        </p:spPr>
      </p:pic>
      <p:pic>
        <p:nvPicPr>
          <p:cNvPr id="10" name="图片占位符 9" descr="C:\Users\Administrator\Desktop\2.jpg2"/>
          <p:cNvPicPr>
            <a:picLocks noGrp="1" noChangeAspect="1"/>
          </p:cNvPicPr>
          <p:nvPr>
            <p:ph type="pic" sz="quarter" idx="11"/>
          </p:nvPr>
        </p:nvPicPr>
        <p:blipFill>
          <a:blip r:embed="rId2"/>
          <a:srcRect/>
          <a:stretch>
            <a:fillRect/>
          </a:stretch>
        </p:blipFill>
        <p:spPr>
          <a:xfrm>
            <a:off x="2003425" y="1086485"/>
            <a:ext cx="1445260" cy="2705100"/>
          </a:xfrm>
        </p:spPr>
      </p:pic>
      <p:pic>
        <p:nvPicPr>
          <p:cNvPr id="25" name="图片占位符 24" descr="C:\Users\Administrator\Desktop\1.jpg1"/>
          <p:cNvPicPr>
            <a:picLocks noGrp="1" noChangeAspect="1"/>
          </p:cNvPicPr>
          <p:nvPr>
            <p:ph type="pic" sz="quarter" idx="10"/>
          </p:nvPr>
        </p:nvPicPr>
        <p:blipFill>
          <a:blip r:embed="rId3"/>
          <a:srcRect/>
          <a:stretch>
            <a:fillRect/>
          </a:stretch>
        </p:blipFill>
        <p:spPr>
          <a:xfrm>
            <a:off x="647065" y="1086485"/>
            <a:ext cx="1177925" cy="2705100"/>
          </a:xfr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ppt_x"/>
                                          </p:val>
                                        </p:tav>
                                        <p:tav tm="100000">
                                          <p:val>
                                            <p:strVal val="#ppt_x"/>
                                          </p:val>
                                        </p:tav>
                                      </p:tavLst>
                                    </p:anim>
                                    <p:anim calcmode="lin" valueType="num">
                                      <p:cBhvr additive="base">
                                        <p:cTn id="17" dur="750" fill="hold"/>
                                        <p:tgtEl>
                                          <p:spTgt spid="14"/>
                                        </p:tgtEl>
                                        <p:attrNameLst>
                                          <p:attrName>ppt_y</p:attrName>
                                        </p:attrNameLst>
                                      </p:cBhvr>
                                      <p:tavLst>
                                        <p:tav tm="0">
                                          <p:val>
                                            <p:strVal val="0-#ppt_h/2"/>
                                          </p:val>
                                        </p:tav>
                                        <p:tav tm="100000">
                                          <p:val>
                                            <p:strVal val="#ppt_y"/>
                                          </p:val>
                                        </p:tav>
                                      </p:tavLst>
                                    </p:anim>
                                  </p:childTnLst>
                                </p:cTn>
                              </p:par>
                            </p:childTnLst>
                          </p:cTn>
                        </p:par>
                        <p:par>
                          <p:cTn id="18" fill="hold">
                            <p:stCondLst>
                              <p:cond delay="225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3250"/>
                            </p:stCondLst>
                            <p:childTnLst>
                              <p:par>
                                <p:cTn id="32" presetID="2" presetClass="entr" presetSubtype="4" decel="10000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750" fill="hold"/>
                                        <p:tgtEl>
                                          <p:spTgt spid="19"/>
                                        </p:tgtEl>
                                        <p:attrNameLst>
                                          <p:attrName>ppt_x</p:attrName>
                                        </p:attrNameLst>
                                      </p:cBhvr>
                                      <p:tavLst>
                                        <p:tav tm="0">
                                          <p:val>
                                            <p:strVal val="#ppt_x"/>
                                          </p:val>
                                        </p:tav>
                                        <p:tav tm="100000">
                                          <p:val>
                                            <p:strVal val="#ppt_x"/>
                                          </p:val>
                                        </p:tav>
                                      </p:tavLst>
                                    </p:anim>
                                    <p:anim calcmode="lin" valueType="num">
                                      <p:cBhvr additive="base">
                                        <p:cTn id="35" dur="75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750" fill="hold"/>
                                        <p:tgtEl>
                                          <p:spTgt spid="22"/>
                                        </p:tgtEl>
                                        <p:attrNameLst>
                                          <p:attrName>ppt_x</p:attrName>
                                        </p:attrNameLst>
                                      </p:cBhvr>
                                      <p:tavLst>
                                        <p:tav tm="0">
                                          <p:val>
                                            <p:strVal val="#ppt_x"/>
                                          </p:val>
                                        </p:tav>
                                        <p:tav tm="100000">
                                          <p:val>
                                            <p:strVal val="#ppt_x"/>
                                          </p:val>
                                        </p:tav>
                                      </p:tavLst>
                                    </p:anim>
                                    <p:anim calcmode="lin" valueType="num">
                                      <p:cBhvr additive="base">
                                        <p:cTn id="39" dur="75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750" fill="hold"/>
                                        <p:tgtEl>
                                          <p:spTgt spid="2"/>
                                        </p:tgtEl>
                                        <p:attrNameLst>
                                          <p:attrName>ppt_x</p:attrName>
                                        </p:attrNameLst>
                                      </p:cBhvr>
                                      <p:tavLst>
                                        <p:tav tm="0">
                                          <p:val>
                                            <p:strVal val="#ppt_x"/>
                                          </p:val>
                                        </p:tav>
                                        <p:tav tm="100000">
                                          <p:val>
                                            <p:strVal val="#ppt_x"/>
                                          </p:val>
                                        </p:tav>
                                      </p:tavLst>
                                    </p:anim>
                                    <p:anim calcmode="lin" valueType="num">
                                      <p:cBhvr additive="base">
                                        <p:cTn id="4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8" grpId="0"/>
      <p:bldP spid="19" grpId="0"/>
      <p:bldP spid="22"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flipH="1">
            <a:off x="5995034" y="3651870"/>
            <a:ext cx="3148966" cy="148422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47634" y="309304"/>
            <a:ext cx="3793490" cy="502920"/>
            <a:chOff x="947634" y="309304"/>
            <a:chExt cx="3793490" cy="502920"/>
          </a:xfrm>
        </p:grpSpPr>
        <p:sp>
          <p:nvSpPr>
            <p:cNvPr id="8" name="TextBox 11"/>
            <p:cNvSpPr txBox="1">
              <a:spLocks noChangeArrowheads="1"/>
            </p:cNvSpPr>
            <p:nvPr/>
          </p:nvSpPr>
          <p:spPr bwMode="auto">
            <a:xfrm flipH="1">
              <a:off x="963509" y="567114"/>
              <a:ext cx="3777615"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AMADA HG 1303 Rm</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9" name="文本框 8"/>
            <p:cNvSpPr txBox="1"/>
            <p:nvPr/>
          </p:nvSpPr>
          <p:spPr>
            <a:xfrm>
              <a:off x="947634" y="309304"/>
              <a:ext cx="2887980" cy="368300"/>
            </a:xfrm>
            <a:prstGeom prst="rect">
              <a:avLst/>
            </a:prstGeom>
            <a:noFill/>
          </p:spPr>
          <p:txBody>
            <a:bodyPr wrap="none" rtlCol="0">
              <a:spAutoFit/>
            </a:bodyPr>
            <a:lstStyle/>
            <a:p>
              <a:pPr algn="l"/>
              <a:r>
                <a:rPr b="1" dirty="0">
                  <a:solidFill>
                    <a:srgbClr val="1F4569"/>
                  </a:solidFill>
                </a:rPr>
                <a:t>Robotic Bending System</a:t>
              </a:r>
              <a:endParaRPr b="1" dirty="0">
                <a:solidFill>
                  <a:srgbClr val="1F4569"/>
                </a:solidFill>
              </a:endParaRPr>
            </a:p>
          </p:txBody>
        </p:sp>
      </p:grpSp>
      <p:sp>
        <p:nvSpPr>
          <p:cNvPr id="6" name="等腰三角形 5"/>
          <p:cNvSpPr/>
          <p:nvPr/>
        </p:nvSpPr>
        <p:spPr>
          <a:xfrm>
            <a:off x="0" y="3795886"/>
            <a:ext cx="7308304" cy="1340212"/>
          </a:xfrm>
          <a:prstGeom prst="triangle">
            <a:avLst>
              <a:gd name="adj" fmla="val 0"/>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1"/>
          <p:cNvSpPr/>
          <p:nvPr>
            <p:custDataLst>
              <p:tags r:id="rId1"/>
            </p:custDataLst>
          </p:nvPr>
        </p:nvSpPr>
        <p:spPr>
          <a:xfrm>
            <a:off x="4989195" y="916305"/>
            <a:ext cx="3658870" cy="3763645"/>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MH_Picture_1"/>
          <p:cNvSpPr/>
          <p:nvPr>
            <p:custDataLst>
              <p:tags r:id="rId2"/>
            </p:custDataLst>
          </p:nvPr>
        </p:nvSpPr>
        <p:spPr>
          <a:xfrm>
            <a:off x="5078730" y="1017270"/>
            <a:ext cx="3479800" cy="23279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sp>
        <p:nvSpPr>
          <p:cNvPr id="10" name="MH_Picture_1"/>
          <p:cNvSpPr/>
          <p:nvPr>
            <p:custDataLst>
              <p:tags r:id="rId4"/>
            </p:custDataLst>
          </p:nvPr>
        </p:nvSpPr>
        <p:spPr>
          <a:xfrm>
            <a:off x="5092700" y="3423920"/>
            <a:ext cx="1785620" cy="117221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p>
            <a:pPr algn="ctr">
              <a:defRPr/>
            </a:pPr>
            <a:endParaRPr lang="zh-CN" altLang="en-US"/>
          </a:p>
        </p:txBody>
      </p:sp>
      <p:sp>
        <p:nvSpPr>
          <p:cNvPr id="16" name="MH_Picture_1"/>
          <p:cNvSpPr/>
          <p:nvPr>
            <p:custDataLst>
              <p:tags r:id="rId6"/>
            </p:custDataLst>
          </p:nvPr>
        </p:nvSpPr>
        <p:spPr>
          <a:xfrm>
            <a:off x="6940550" y="3423920"/>
            <a:ext cx="1617980" cy="117221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p>
            <a:pPr algn="ctr">
              <a:defRPr/>
            </a:pPr>
            <a:endParaRPr lang="zh-CN" altLang="en-US"/>
          </a:p>
        </p:txBody>
      </p:sp>
      <p:sp>
        <p:nvSpPr>
          <p:cNvPr id="17" name="TextBox 7"/>
          <p:cNvSpPr txBox="1"/>
          <p:nvPr/>
        </p:nvSpPr>
        <p:spPr>
          <a:xfrm>
            <a:off x="438785" y="1211580"/>
            <a:ext cx="4302125" cy="2584450"/>
          </a:xfrm>
          <a:prstGeom prst="rect">
            <a:avLst/>
          </a:prstGeom>
          <a:noFill/>
        </p:spPr>
        <p:txBody>
          <a:bodyPr wrap="square" rtlCol="0">
            <a:spAutoFit/>
          </a:bodyPr>
          <a:p>
            <a:pPr algn="l">
              <a:lnSpc>
                <a:spcPct val="150000"/>
              </a:lnSpc>
            </a:pPr>
            <a:r>
              <a:rPr lang="zh-CN" altLang="en-US" sz="900" dirty="0">
                <a:solidFill>
                  <a:schemeClr val="bg1">
                    <a:lumMod val="50000"/>
                  </a:schemeClr>
                </a:solidFill>
                <a:latin typeface="Calibri" panose="020F0502020204030204" pitchFamily="34" charset="0"/>
              </a:rPr>
              <a:t>This automated bending system provides consistent, high-quality parts and process reliability while eliminating time-intensive, manual handling of large parts. </a:t>
            </a:r>
            <a:endParaRPr lang="zh-CN" altLang="en-US" sz="900" dirty="0">
              <a:solidFill>
                <a:schemeClr val="bg1">
                  <a:lumMod val="50000"/>
                </a:schemeClr>
              </a:solidFill>
              <a:latin typeface="Calibri" panose="020F0502020204030204" pitchFamily="34" charset="0"/>
            </a:endParaRPr>
          </a:p>
          <a:p>
            <a:pPr algn="l">
              <a:lnSpc>
                <a:spcPct val="150000"/>
              </a:lnSpc>
            </a:pPr>
            <a:endParaRPr lang="zh-CN" altLang="en-US" sz="900" dirty="0">
              <a:solidFill>
                <a:schemeClr val="bg1">
                  <a:lumMod val="50000"/>
                </a:schemeClr>
              </a:solidFill>
              <a:latin typeface="Calibri" panose="020F0502020204030204" pitchFamily="34" charset="0"/>
            </a:endParaRPr>
          </a:p>
          <a:p>
            <a:pPr algn="l">
              <a:lnSpc>
                <a:spcPct val="150000"/>
              </a:lnSpc>
            </a:pPr>
            <a:r>
              <a:rPr lang="zh-CN" altLang="en-US" sz="900" dirty="0">
                <a:solidFill>
                  <a:schemeClr val="bg1">
                    <a:lumMod val="50000"/>
                  </a:schemeClr>
                </a:solidFill>
                <a:latin typeface="Calibri" panose="020F0502020204030204" pitchFamily="34" charset="0"/>
              </a:rPr>
              <a:t>Highly-complex parts and small lot sizes can also be processed efficiently and accurately by the HG Rm.</a:t>
            </a:r>
            <a:endParaRPr lang="zh-CN" altLang="en-US" sz="900" dirty="0">
              <a:solidFill>
                <a:schemeClr val="bg1">
                  <a:lumMod val="50000"/>
                </a:schemeClr>
              </a:solidFill>
              <a:latin typeface="Calibri" panose="020F0502020204030204" pitchFamily="34" charset="0"/>
            </a:endParaRPr>
          </a:p>
          <a:p>
            <a:pPr algn="l">
              <a:lnSpc>
                <a:spcPct val="150000"/>
              </a:lnSpc>
            </a:pPr>
            <a:endParaRPr lang="zh-CN" altLang="en-US" sz="900" dirty="0">
              <a:solidFill>
                <a:schemeClr val="bg1">
                  <a:lumMod val="50000"/>
                </a:schemeClr>
              </a:solidFill>
              <a:latin typeface="Calibri" panose="020F0502020204030204" pitchFamily="34" charset="0"/>
            </a:endParaRPr>
          </a:p>
          <a:p>
            <a:pPr algn="l">
              <a:lnSpc>
                <a:spcPct val="150000"/>
              </a:lnSpc>
            </a:pPr>
            <a:r>
              <a:rPr lang="zh-CN" altLang="en-US" sz="900" dirty="0">
                <a:solidFill>
                  <a:srgbClr val="42B7CE"/>
                </a:solidFill>
                <a:latin typeface="Calibri" panose="020F0502020204030204" pitchFamily="34" charset="0"/>
              </a:rPr>
              <a:t>Additional </a:t>
            </a:r>
            <a:r>
              <a:rPr lang="en-US" altLang="zh-CN" sz="900" dirty="0">
                <a:solidFill>
                  <a:srgbClr val="42B7CE"/>
                </a:solidFill>
                <a:latin typeface="Calibri" panose="020F0502020204030204" pitchFamily="34" charset="0"/>
              </a:rPr>
              <a:t>f</a:t>
            </a:r>
            <a:r>
              <a:rPr lang="zh-CN" altLang="en-US" sz="900" dirty="0">
                <a:solidFill>
                  <a:srgbClr val="42B7CE"/>
                </a:solidFill>
                <a:latin typeface="Calibri" panose="020F0502020204030204" pitchFamily="34" charset="0"/>
              </a:rPr>
              <a:t>eatures and benefits include:</a:t>
            </a:r>
            <a:endParaRPr lang="zh-CN" altLang="en-US" sz="900" dirty="0">
              <a:solidFill>
                <a:srgbClr val="42B7CE"/>
              </a:solidFill>
              <a:latin typeface="Calibri" panose="020F0502020204030204" pitchFamily="34" charset="0"/>
            </a:endParaRPr>
          </a:p>
          <a:p>
            <a:pPr algn="l">
              <a:lnSpc>
                <a:spcPct val="150000"/>
              </a:lnSpc>
            </a:pPr>
            <a:r>
              <a:rPr lang="en-US" altLang="zh-CN" sz="900" dirty="0">
                <a:solidFill>
                  <a:srgbClr val="42B7CE"/>
                </a:solidFill>
                <a:latin typeface="Calibri" panose="020F0502020204030204" pitchFamily="34" charset="0"/>
              </a:rPr>
              <a:t>* </a:t>
            </a:r>
            <a:r>
              <a:rPr lang="zh-CN" altLang="en-US" sz="900" dirty="0">
                <a:solidFill>
                  <a:srgbClr val="42B7CE"/>
                </a:solidFill>
                <a:latin typeface="Calibri" panose="020F0502020204030204" pitchFamily="34" charset="0"/>
              </a:rPr>
              <a:t>Highly-accurate robotic bending system built on AMADA's HG Series of press brakes</a:t>
            </a:r>
            <a:endParaRPr lang="zh-CN" altLang="en-US" sz="900" dirty="0">
              <a:solidFill>
                <a:srgbClr val="42B7CE"/>
              </a:solidFill>
              <a:latin typeface="Calibri" panose="020F0502020204030204" pitchFamily="34" charset="0"/>
            </a:endParaRPr>
          </a:p>
          <a:p>
            <a:pPr algn="l">
              <a:lnSpc>
                <a:spcPct val="150000"/>
              </a:lnSpc>
            </a:pPr>
            <a:r>
              <a:rPr lang="en-US" altLang="zh-CN" sz="900" dirty="0">
                <a:solidFill>
                  <a:srgbClr val="42B7CE"/>
                </a:solidFill>
                <a:latin typeface="Calibri" panose="020F0502020204030204" pitchFamily="34" charset="0"/>
              </a:rPr>
              <a:t>* </a:t>
            </a:r>
            <a:r>
              <a:rPr lang="zh-CN" altLang="en-US" sz="900" dirty="0">
                <a:solidFill>
                  <a:srgbClr val="42B7CE"/>
                </a:solidFill>
                <a:latin typeface="Calibri" panose="020F0502020204030204" pitchFamily="34" charset="0"/>
              </a:rPr>
              <a:t>6-axis robot with 8-meter track provides versatile loading and unloading options</a:t>
            </a:r>
            <a:endParaRPr lang="zh-CN" altLang="en-US" sz="900" dirty="0">
              <a:solidFill>
                <a:srgbClr val="42B7CE"/>
              </a:solidFill>
              <a:latin typeface="Calibri" panose="020F0502020204030204" pitchFamily="34" charset="0"/>
            </a:endParaRPr>
          </a:p>
          <a:p>
            <a:pPr algn="l">
              <a:lnSpc>
                <a:spcPct val="150000"/>
              </a:lnSpc>
            </a:pPr>
            <a:r>
              <a:rPr lang="en-US" altLang="zh-CN" sz="900" dirty="0">
                <a:solidFill>
                  <a:srgbClr val="42B7CE"/>
                </a:solidFill>
                <a:latin typeface="Calibri" panose="020F0502020204030204" pitchFamily="34" charset="0"/>
              </a:rPr>
              <a:t>* </a:t>
            </a:r>
            <a:r>
              <a:rPr lang="zh-CN" altLang="en-US" sz="900" dirty="0">
                <a:solidFill>
                  <a:srgbClr val="42B7CE"/>
                </a:solidFill>
                <a:latin typeface="Calibri" panose="020F0502020204030204" pitchFamily="34" charset="0"/>
              </a:rPr>
              <a:t>Potentiometer backgauge system ensures high-precision bending operations</a:t>
            </a:r>
            <a:endParaRPr lang="zh-CN" altLang="en-US" sz="900" dirty="0">
              <a:solidFill>
                <a:srgbClr val="42B7CE"/>
              </a:solidFill>
              <a:latin typeface="Calibri" panose="020F0502020204030204" pitchFamily="34" charset="0"/>
            </a:endParaRPr>
          </a:p>
          <a:p>
            <a:pPr algn="l">
              <a:lnSpc>
                <a:spcPct val="150000"/>
              </a:lnSpc>
            </a:pPr>
            <a:r>
              <a:rPr lang="en-US" altLang="zh-CN" sz="900" dirty="0">
                <a:solidFill>
                  <a:srgbClr val="42B7CE"/>
                </a:solidFill>
                <a:latin typeface="Calibri" panose="020F0502020204030204" pitchFamily="34" charset="0"/>
              </a:rPr>
              <a:t>* </a:t>
            </a:r>
            <a:r>
              <a:rPr lang="zh-CN" altLang="en-US" sz="900" dirty="0">
                <a:solidFill>
                  <a:srgbClr val="42B7CE"/>
                </a:solidFill>
                <a:latin typeface="Calibri" panose="020F0502020204030204" pitchFamily="34" charset="0"/>
              </a:rPr>
              <a:t>Intuitive offline programming software</a:t>
            </a:r>
            <a:endParaRPr lang="zh-CN" altLang="en-US" sz="900" dirty="0">
              <a:solidFill>
                <a:srgbClr val="42B7CE"/>
              </a:solidFill>
              <a:latin typeface="Calibri" panose="020F0502020204030204" pitchFamily="34" charset="0"/>
            </a:endParaRPr>
          </a:p>
          <a:p>
            <a:pPr algn="l">
              <a:lnSpc>
                <a:spcPct val="150000"/>
              </a:lnSpc>
            </a:pPr>
            <a:r>
              <a:rPr lang="en-US" altLang="zh-CN" sz="900" dirty="0">
                <a:solidFill>
                  <a:srgbClr val="42B7CE"/>
                </a:solidFill>
                <a:latin typeface="Calibri" panose="020F0502020204030204" pitchFamily="34" charset="0"/>
              </a:rPr>
              <a:t>* </a:t>
            </a:r>
            <a:r>
              <a:rPr lang="zh-CN" altLang="en-US" sz="900" dirty="0">
                <a:solidFill>
                  <a:srgbClr val="42B7CE"/>
                </a:solidFill>
                <a:latin typeface="Calibri" panose="020F0502020204030204" pitchFamily="34" charset="0"/>
              </a:rPr>
              <a:t>Energy efficient</a:t>
            </a:r>
            <a:endParaRPr lang="zh-CN" altLang="en-US" sz="900" dirty="0">
              <a:solidFill>
                <a:srgbClr val="42B7CE"/>
              </a:solidFill>
              <a:latin typeface="Calibri" panose="020F0502020204030204" pitchFamily="34" charset="0"/>
            </a:endParaRPr>
          </a:p>
        </p:txBody>
      </p:sp>
      <p:sp>
        <p:nvSpPr>
          <p:cNvPr id="18" name="TextBox 7"/>
          <p:cNvSpPr txBox="1"/>
          <p:nvPr/>
        </p:nvSpPr>
        <p:spPr>
          <a:xfrm>
            <a:off x="438785" y="4270375"/>
            <a:ext cx="4235450" cy="714375"/>
          </a:xfrm>
          <a:prstGeom prst="rect">
            <a:avLst/>
          </a:prstGeom>
          <a:noFill/>
        </p:spPr>
        <p:txBody>
          <a:bodyPr wrap="square" rtlCol="0">
            <a:spAutoFit/>
          </a:bodyPr>
          <a:p>
            <a:pPr algn="l">
              <a:lnSpc>
                <a:spcPct val="150000"/>
              </a:lnSpc>
            </a:pPr>
            <a:r>
              <a:rPr lang="zh-CN" altLang="en-US" sz="900" b="1" dirty="0">
                <a:solidFill>
                  <a:schemeClr val="bg1"/>
                </a:solidFill>
                <a:latin typeface="Calibri" panose="020F0502020204030204" pitchFamily="34" charset="0"/>
              </a:rPr>
              <a:t>The HG 1303 Rm Robotic Bending System</a:t>
            </a:r>
            <a:endParaRPr lang="zh-CN" altLang="en-US" sz="900" b="1" dirty="0">
              <a:solidFill>
                <a:schemeClr val="bg1"/>
              </a:solidFill>
              <a:latin typeface="Calibri" panose="020F0502020204030204" pitchFamily="34" charset="0"/>
            </a:endParaRPr>
          </a:p>
          <a:p>
            <a:pPr algn="l">
              <a:lnSpc>
                <a:spcPct val="150000"/>
              </a:lnSpc>
            </a:pPr>
            <a:r>
              <a:rPr lang="zh-CN" altLang="en-US" sz="900" dirty="0">
                <a:solidFill>
                  <a:schemeClr val="bg1"/>
                </a:solidFill>
                <a:latin typeface="Calibri" panose="020F0502020204030204" pitchFamily="34" charset="0"/>
              </a:rPr>
              <a:t>was designed specifically for processing large parts — which typically</a:t>
            </a:r>
            <a:endParaRPr lang="zh-CN" altLang="en-US" sz="900" dirty="0">
              <a:solidFill>
                <a:schemeClr val="bg1"/>
              </a:solidFill>
              <a:latin typeface="Calibri" panose="020F0502020204030204" pitchFamily="34" charset="0"/>
            </a:endParaRPr>
          </a:p>
          <a:p>
            <a:pPr algn="l">
              <a:lnSpc>
                <a:spcPct val="150000"/>
              </a:lnSpc>
            </a:pPr>
            <a:r>
              <a:rPr lang="zh-CN" altLang="en-US" sz="900" dirty="0">
                <a:solidFill>
                  <a:schemeClr val="bg1"/>
                </a:solidFill>
                <a:latin typeface="Calibri" panose="020F0502020204030204" pitchFamily="34" charset="0"/>
              </a:rPr>
              <a:t>require two operators </a:t>
            </a:r>
            <a:r>
              <a:rPr lang="en-US" altLang="zh-CN" sz="900" dirty="0">
                <a:solidFill>
                  <a:schemeClr val="bg1"/>
                </a:solidFill>
                <a:latin typeface="Calibri" panose="020F0502020204030204" pitchFamily="34" charset="0"/>
              </a:rPr>
              <a:t>t</a:t>
            </a:r>
            <a:r>
              <a:rPr lang="zh-CN" altLang="en-US" sz="900" dirty="0">
                <a:solidFill>
                  <a:schemeClr val="bg1"/>
                </a:solidFill>
                <a:latin typeface="Calibri" panose="020F0502020204030204" pitchFamily="34" charset="0"/>
              </a:rPr>
              <a:t>o safely handle or are difficult to manage by a single operator.</a:t>
            </a:r>
            <a:endParaRPr lang="zh-CN" altLang="en-US" sz="900" dirty="0">
              <a:solidFill>
                <a:schemeClr val="bg1"/>
              </a:solidFill>
              <a:latin typeface="Calibri" panose="020F0502020204030204" pitchFamily="34" charset="0"/>
            </a:endParaRPr>
          </a:p>
        </p:txBody>
      </p:sp>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style.rotation</p:attrName>
                                        </p:attrNameLst>
                                      </p:cBhvr>
                                      <p:tavLst>
                                        <p:tav tm="0">
                                          <p:val>
                                            <p:fltVal val="90"/>
                                          </p:val>
                                        </p:tav>
                                        <p:tav tm="100000">
                                          <p:val>
                                            <p:fltVal val="0"/>
                                          </p:val>
                                        </p:tav>
                                      </p:tavLst>
                                    </p:anim>
                                    <p:animEffect transition="in" filter="fade">
                                      <p:cBhvr>
                                        <p:cTn id="33" dur="1000"/>
                                        <p:tgtEl>
                                          <p:spTgt spid="17"/>
                                        </p:tgtEl>
                                      </p:cBhvr>
                                    </p:animEffect>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bldLvl="0" animBg="1"/>
      <p:bldP spid="16" grpId="0" bldLvl="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269495"/>
            <a:ext cx="9144000" cy="894543"/>
          </a:xfrm>
          <a:custGeom>
            <a:avLst/>
            <a:gdLst>
              <a:gd name="connsiteX0" fmla="*/ 0 w 9144000"/>
              <a:gd name="connsiteY0" fmla="*/ 0 h 689682"/>
              <a:gd name="connsiteX1" fmla="*/ 9144000 w 9144000"/>
              <a:gd name="connsiteY1" fmla="*/ 0 h 689682"/>
              <a:gd name="connsiteX2" fmla="*/ 9144000 w 9144000"/>
              <a:gd name="connsiteY2" fmla="*/ 689682 h 689682"/>
              <a:gd name="connsiteX3" fmla="*/ 0 w 9144000"/>
              <a:gd name="connsiteY3" fmla="*/ 689682 h 689682"/>
              <a:gd name="connsiteX4" fmla="*/ 0 w 9144000"/>
              <a:gd name="connsiteY4" fmla="*/ 0 h 689682"/>
              <a:gd name="connsiteX0-1" fmla="*/ 0 w 9144000"/>
              <a:gd name="connsiteY0-2" fmla="*/ 396608 h 1086290"/>
              <a:gd name="connsiteX1-3" fmla="*/ 2192357 w 9144000"/>
              <a:gd name="connsiteY1-4" fmla="*/ 0 h 1086290"/>
              <a:gd name="connsiteX2-5" fmla="*/ 9144000 w 9144000"/>
              <a:gd name="connsiteY2-6" fmla="*/ 1086290 h 1086290"/>
              <a:gd name="connsiteX3-7" fmla="*/ 0 w 9144000"/>
              <a:gd name="connsiteY3-8" fmla="*/ 1086290 h 1086290"/>
              <a:gd name="connsiteX4-9" fmla="*/ 0 w 9144000"/>
              <a:gd name="connsiteY4-10" fmla="*/ 396608 h 10862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086290">
                <a:moveTo>
                  <a:pt x="0" y="396608"/>
                </a:moveTo>
                <a:lnTo>
                  <a:pt x="2192357" y="0"/>
                </a:lnTo>
                <a:lnTo>
                  <a:pt x="9144000" y="1086290"/>
                </a:lnTo>
                <a:lnTo>
                  <a:pt x="0" y="1086290"/>
                </a:lnTo>
                <a:lnTo>
                  <a:pt x="0" y="396608"/>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85140" y="1322070"/>
            <a:ext cx="3868421" cy="2827040"/>
            <a:chOff x="1687864" y="2035196"/>
            <a:chExt cx="3244432" cy="2687370"/>
          </a:xfrm>
        </p:grpSpPr>
        <p:sp>
          <p:nvSpPr>
            <p:cNvPr id="8" name="文本框 7"/>
            <p:cNvSpPr txBox="1"/>
            <p:nvPr/>
          </p:nvSpPr>
          <p:spPr>
            <a:xfrm>
              <a:off x="1687970" y="2397995"/>
              <a:ext cx="3244326" cy="2324571"/>
            </a:xfrm>
            <a:prstGeom prst="rect">
              <a:avLst/>
            </a:prstGeom>
            <a:noFill/>
            <a:effectLst/>
          </p:spPr>
          <p:txBody>
            <a:bodyPr wrap="square" rtlCol="0">
              <a:spAutoFit/>
            </a:bodyPr>
            <a:lstStyle/>
            <a:p>
              <a:pPr>
                <a:lnSpc>
                  <a:spcPct val="130000"/>
                </a:lnSpc>
              </a:pPr>
              <a:r>
                <a:rPr lang="en-US" altLang="zh-CN" sz="900" dirty="0">
                  <a:solidFill>
                    <a:schemeClr val="tx1">
                      <a:lumMod val="50000"/>
                      <a:lumOff val="50000"/>
                    </a:schemeClr>
                  </a:solidFill>
                  <a:latin typeface="Calibri" panose="020F0502020204030204" pitchFamily="34" charset="0"/>
                  <a:ea typeface="微软雅黑" panose="020B0503020204020204" pitchFamily="34" charset="-122"/>
                </a:rPr>
                <a:t>* </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Be able to process the steel plate with thickness from 0.4mm to 3.2mm.</a:t>
              </a:r>
              <a:endParaRPr lang="zh-CN" altLang="en-US" sz="900" dirty="0">
                <a:solidFill>
                  <a:schemeClr val="tx1">
                    <a:lumMod val="50000"/>
                    <a:lumOff val="50000"/>
                  </a:schemeClr>
                </a:solidFill>
                <a:latin typeface="Calibri" panose="020F0502020204030204" pitchFamily="34" charset="0"/>
                <a:ea typeface="微软雅黑" panose="020B0503020204020204" pitchFamily="34" charset="-122"/>
              </a:endParaRPr>
            </a:p>
            <a:p>
              <a:pPr>
                <a:lnSpc>
                  <a:spcPct val="130000"/>
                </a:lnSpc>
              </a:pPr>
              <a:r>
                <a:rPr lang="en-US" altLang="zh-CN" sz="900" dirty="0">
                  <a:solidFill>
                    <a:schemeClr val="tx1">
                      <a:lumMod val="50000"/>
                      <a:lumOff val="50000"/>
                    </a:schemeClr>
                  </a:solidFill>
                  <a:latin typeface="Calibri" panose="020F0502020204030204" pitchFamily="34" charset="0"/>
                  <a:ea typeface="微软雅黑" panose="020B0503020204020204" pitchFamily="34" charset="-122"/>
                </a:rPr>
                <a:t>* </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The maximum bending length and width can be up to 2495mm x 1600mm.</a:t>
              </a:r>
              <a:endParaRPr lang="zh-CN" altLang="en-US" sz="900" dirty="0">
                <a:solidFill>
                  <a:schemeClr val="tx1">
                    <a:lumMod val="50000"/>
                    <a:lumOff val="50000"/>
                  </a:schemeClr>
                </a:solidFill>
                <a:latin typeface="Calibri" panose="020F0502020204030204" pitchFamily="34" charset="0"/>
                <a:ea typeface="微软雅黑" panose="020B0503020204020204" pitchFamily="34" charset="-122"/>
              </a:endParaRPr>
            </a:p>
            <a:p>
              <a:pPr>
                <a:lnSpc>
                  <a:spcPct val="130000"/>
                </a:lnSpc>
              </a:pPr>
              <a:r>
                <a:rPr lang="en-US" altLang="zh-CN" sz="900" dirty="0">
                  <a:solidFill>
                    <a:schemeClr val="tx1">
                      <a:lumMod val="50000"/>
                      <a:lumOff val="50000"/>
                    </a:schemeClr>
                  </a:solidFill>
                  <a:latin typeface="Calibri" panose="020F0502020204030204" pitchFamily="34" charset="0"/>
                  <a:ea typeface="微软雅黑" panose="020B0503020204020204" pitchFamily="34" charset="-122"/>
                </a:rPr>
                <a:t>* </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Special-shaped products can be customized.</a:t>
              </a:r>
              <a:endParaRPr lang="zh-CN" altLang="en-US" sz="900" dirty="0">
                <a:solidFill>
                  <a:schemeClr val="tx1">
                    <a:lumMod val="50000"/>
                    <a:lumOff val="50000"/>
                  </a:schemeClr>
                </a:solidFill>
                <a:latin typeface="Calibri" panose="020F0502020204030204" pitchFamily="34" charset="0"/>
                <a:ea typeface="微软雅黑" panose="020B0503020204020204" pitchFamily="34" charset="-122"/>
              </a:endParaRPr>
            </a:p>
            <a:p>
              <a:pPr>
                <a:lnSpc>
                  <a:spcPct val="130000"/>
                </a:lnSpc>
              </a:pPr>
              <a:r>
                <a:rPr lang="en-US" altLang="zh-CN" sz="900" dirty="0">
                  <a:solidFill>
                    <a:schemeClr val="tx1">
                      <a:lumMod val="50000"/>
                      <a:lumOff val="50000"/>
                    </a:schemeClr>
                  </a:solidFill>
                  <a:latin typeface="Calibri" panose="020F0502020204030204" pitchFamily="34" charset="0"/>
                  <a:ea typeface="微软雅黑" panose="020B0503020204020204" pitchFamily="34" charset="-122"/>
                </a:rPr>
                <a:t>* </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Highly efficiency, completes an average of 17 bends per minute.</a:t>
              </a:r>
              <a:endParaRPr lang="zh-CN" altLang="en-US" sz="900" dirty="0">
                <a:solidFill>
                  <a:schemeClr val="tx1">
                    <a:lumMod val="50000"/>
                    <a:lumOff val="50000"/>
                  </a:schemeClr>
                </a:solidFill>
                <a:latin typeface="Calibri" panose="020F0502020204030204" pitchFamily="34" charset="0"/>
                <a:ea typeface="微软雅黑" panose="020B0503020204020204" pitchFamily="34" charset="-122"/>
              </a:endParaRPr>
            </a:p>
            <a:p>
              <a:pPr>
                <a:lnSpc>
                  <a:spcPct val="130000"/>
                </a:lnSpc>
              </a:pPr>
              <a:r>
                <a:rPr lang="en-US" altLang="zh-CN" sz="900" dirty="0">
                  <a:solidFill>
                    <a:schemeClr val="tx1">
                      <a:lumMod val="50000"/>
                      <a:lumOff val="50000"/>
                    </a:schemeClr>
                  </a:solidFill>
                  <a:latin typeface="Calibri" panose="020F0502020204030204" pitchFamily="34" charset="0"/>
                  <a:ea typeface="微软雅黑" panose="020B0503020204020204" pitchFamily="34" charset="-122"/>
                </a:rPr>
                <a:t>* </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Totally automatic, it guarantees 100% quality parts.</a:t>
              </a:r>
              <a:endParaRPr lang="zh-CN" altLang="en-US" sz="900" dirty="0">
                <a:solidFill>
                  <a:schemeClr val="tx1">
                    <a:lumMod val="50000"/>
                    <a:lumOff val="50000"/>
                  </a:schemeClr>
                </a:solidFill>
                <a:latin typeface="Calibri" panose="020F0502020204030204" pitchFamily="34" charset="0"/>
                <a:ea typeface="微软雅黑" panose="020B0503020204020204" pitchFamily="34" charset="-122"/>
              </a:endParaRPr>
            </a:p>
            <a:p>
              <a:pPr>
                <a:lnSpc>
                  <a:spcPct val="130000"/>
                </a:lnSpc>
              </a:pPr>
              <a:r>
                <a:rPr lang="en-US" altLang="zh-CN" sz="900" dirty="0">
                  <a:solidFill>
                    <a:schemeClr val="tx1">
                      <a:lumMod val="50000"/>
                      <a:lumOff val="50000"/>
                    </a:schemeClr>
                  </a:solidFill>
                  <a:latin typeface="Calibri" panose="020F0502020204030204" pitchFamily="34" charset="0"/>
                  <a:ea typeface="微软雅黑" panose="020B0503020204020204" pitchFamily="34" charset="-122"/>
                </a:rPr>
                <a:t>* </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Realize mass production, can meet the requirement of large projects.</a:t>
              </a:r>
              <a:endParaRPr lang="zh-CN" altLang="en-US" sz="900" dirty="0">
                <a:solidFill>
                  <a:schemeClr val="tx1">
                    <a:lumMod val="50000"/>
                    <a:lumOff val="50000"/>
                  </a:schemeClr>
                </a:solidFill>
                <a:latin typeface="Calibri" panose="020F0502020204030204" pitchFamily="34" charset="0"/>
                <a:ea typeface="微软雅黑" panose="020B0503020204020204" pitchFamily="34" charset="-122"/>
              </a:endParaRPr>
            </a:p>
            <a:p>
              <a:pPr>
                <a:lnSpc>
                  <a:spcPct val="130000"/>
                </a:lnSpc>
              </a:pPr>
              <a:endParaRPr lang="zh-CN" altLang="en-US" sz="900" dirty="0">
                <a:solidFill>
                  <a:srgbClr val="0585A9"/>
                </a:solidFill>
                <a:latin typeface="方正大标宋简体" panose="03000509000000000000" pitchFamily="65" charset="-122"/>
                <a:ea typeface="方正大标宋简体" panose="03000509000000000000" pitchFamily="65" charset="-122"/>
              </a:endParaRPr>
            </a:p>
            <a:p>
              <a:pPr>
                <a:lnSpc>
                  <a:spcPct val="130000"/>
                </a:lnSpc>
              </a:pPr>
              <a:r>
                <a:rPr lang="zh-CN" altLang="en-US" sz="900" dirty="0">
                  <a:solidFill>
                    <a:srgbClr val="0585A9"/>
                  </a:solidFill>
                  <a:latin typeface="方正大标宋简体" panose="03000509000000000000" pitchFamily="65" charset="-122"/>
                  <a:ea typeface="方正大标宋简体" panose="03000509000000000000" pitchFamily="65" charset="-122"/>
                </a:rPr>
                <a:t>Flexible automation, sustainable technology, adaptive system and connectivity 4.0, the P2lean is the ultimate panel bender able to efficiently produce a large variety of parts.</a:t>
              </a:r>
              <a:endParaRPr lang="zh-CN" altLang="en-US" sz="900" dirty="0">
                <a:solidFill>
                  <a:srgbClr val="0585A9"/>
                </a:solidFill>
                <a:latin typeface="方正大标宋简体" panose="03000509000000000000" pitchFamily="65" charset="-122"/>
                <a:ea typeface="方正大标宋简体" panose="03000509000000000000" pitchFamily="65" charset="-122"/>
              </a:endParaRPr>
            </a:p>
            <a:p>
              <a:pPr>
                <a:lnSpc>
                  <a:spcPct val="130000"/>
                </a:lnSpc>
              </a:pPr>
              <a:endParaRPr lang="zh-CN" altLang="en-US" sz="900" dirty="0">
                <a:solidFill>
                  <a:srgbClr val="0585A9"/>
                </a:solidFill>
                <a:latin typeface="方正大标宋简体" panose="03000509000000000000" pitchFamily="65" charset="-122"/>
                <a:ea typeface="方正大标宋简体" panose="03000509000000000000" pitchFamily="65" charset="-122"/>
              </a:endParaRPr>
            </a:p>
            <a:p>
              <a:pPr>
                <a:lnSpc>
                  <a:spcPct val="130000"/>
                </a:lnSpc>
              </a:pPr>
              <a:r>
                <a:rPr lang="zh-CN" altLang="en-US" sz="900" dirty="0">
                  <a:solidFill>
                    <a:srgbClr val="0585A9"/>
                  </a:solidFill>
                  <a:latin typeface="方正大标宋简体" panose="03000509000000000000" pitchFamily="65" charset="-122"/>
                  <a:ea typeface="方正大标宋简体" panose="03000509000000000000" pitchFamily="65" charset="-122"/>
                </a:rPr>
                <a:t>Totally automatic, it guarantees that the first part is a good part.</a:t>
              </a:r>
              <a:endParaRPr lang="zh-CN" altLang="en-US" sz="900" dirty="0">
                <a:solidFill>
                  <a:srgbClr val="0585A9"/>
                </a:solidFill>
                <a:latin typeface="方正大标宋简体" panose="03000509000000000000" pitchFamily="65" charset="-122"/>
                <a:ea typeface="方正大标宋简体" panose="03000509000000000000" pitchFamily="65" charset="-122"/>
              </a:endParaRPr>
            </a:p>
            <a:p>
              <a:pPr>
                <a:lnSpc>
                  <a:spcPct val="130000"/>
                </a:lnSpc>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76"/>
            <p:cNvSpPr txBox="1"/>
            <p:nvPr/>
          </p:nvSpPr>
          <p:spPr>
            <a:xfrm>
              <a:off x="1687864" y="2035196"/>
              <a:ext cx="2290234" cy="218513"/>
            </a:xfrm>
            <a:prstGeom prst="rect">
              <a:avLst/>
            </a:prstGeom>
            <a:noFill/>
            <a:effectLst/>
          </p:spPr>
          <p:txBody>
            <a:bodyPr wrap="square" rtlCol="0">
              <a:spAutoFit/>
            </a:bodyPr>
            <a:lstStyle/>
            <a:p>
              <a:r>
                <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rPr>
                <a:t>Flexible bending solution</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4353560" y="1189990"/>
            <a:ext cx="4231640" cy="284607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9" name="组合 38"/>
          <p:cNvGrpSpPr/>
          <p:nvPr/>
        </p:nvGrpSpPr>
        <p:grpSpPr>
          <a:xfrm>
            <a:off x="947634" y="309304"/>
            <a:ext cx="2392228" cy="502762"/>
            <a:chOff x="947634" y="309304"/>
            <a:chExt cx="2392228" cy="502762"/>
          </a:xfrm>
        </p:grpSpPr>
        <p:sp>
          <p:nvSpPr>
            <p:cNvPr id="40"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Panel Bender</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1" name="文本框 40"/>
            <p:cNvSpPr txBox="1"/>
            <p:nvPr/>
          </p:nvSpPr>
          <p:spPr>
            <a:xfrm>
              <a:off x="947634" y="309304"/>
              <a:ext cx="2125980" cy="368300"/>
            </a:xfrm>
            <a:prstGeom prst="rect">
              <a:avLst/>
            </a:prstGeom>
            <a:noFill/>
          </p:spPr>
          <p:txBody>
            <a:bodyPr wrap="none" rtlCol="0">
              <a:spAutoFit/>
            </a:bodyPr>
            <a:lstStyle/>
            <a:p>
              <a:pPr algn="l"/>
              <a:r>
                <a:rPr lang="zh-CN" altLang="en-US" b="1" dirty="0">
                  <a:solidFill>
                    <a:srgbClr val="1F4569"/>
                  </a:solidFill>
                </a:rPr>
                <a:t>Salvagnini P2lean</a:t>
              </a:r>
              <a:endParaRPr lang="zh-CN" altLang="en-US" b="1" dirty="0">
                <a:solidFill>
                  <a:srgbClr val="1F4569"/>
                </a:solidFill>
              </a:endParaRPr>
            </a:p>
          </p:txBody>
        </p:sp>
      </p:grpSp>
      <p:sp>
        <p:nvSpPr>
          <p:cNvPr id="12" name="矩形 11"/>
          <p:cNvSpPr/>
          <p:nvPr/>
        </p:nvSpPr>
        <p:spPr>
          <a:xfrm>
            <a:off x="6749058" y="1"/>
            <a:ext cx="2394942" cy="813176"/>
          </a:xfrm>
          <a:custGeom>
            <a:avLst/>
            <a:gdLst>
              <a:gd name="connsiteX0" fmla="*/ 0 w 2394942"/>
              <a:gd name="connsiteY0" fmla="*/ 0 h 813177"/>
              <a:gd name="connsiteX1" fmla="*/ 2394942 w 2394942"/>
              <a:gd name="connsiteY1" fmla="*/ 0 h 813177"/>
              <a:gd name="connsiteX2" fmla="*/ 2394942 w 2394942"/>
              <a:gd name="connsiteY2" fmla="*/ 813177 h 813177"/>
              <a:gd name="connsiteX3" fmla="*/ 0 w 2394942"/>
              <a:gd name="connsiteY3" fmla="*/ 813177 h 813177"/>
              <a:gd name="connsiteX4" fmla="*/ 0 w 2394942"/>
              <a:gd name="connsiteY4" fmla="*/ 0 h 813177"/>
              <a:gd name="connsiteX0-1" fmla="*/ 0 w 2394942"/>
              <a:gd name="connsiteY0-2" fmla="*/ 0 h 1132666"/>
              <a:gd name="connsiteX1-3" fmla="*/ 2394942 w 2394942"/>
              <a:gd name="connsiteY1-4" fmla="*/ 0 h 1132666"/>
              <a:gd name="connsiteX2-5" fmla="*/ 2394942 w 2394942"/>
              <a:gd name="connsiteY2-6" fmla="*/ 813177 h 1132666"/>
              <a:gd name="connsiteX3-7" fmla="*/ 1883884 w 2394942"/>
              <a:gd name="connsiteY3-8" fmla="*/ 1132666 h 1132666"/>
              <a:gd name="connsiteX4-9" fmla="*/ 0 w 2394942"/>
              <a:gd name="connsiteY4-10" fmla="*/ 0 h 1132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4942" h="1132666">
                <a:moveTo>
                  <a:pt x="0" y="0"/>
                </a:moveTo>
                <a:lnTo>
                  <a:pt x="2394942" y="0"/>
                </a:lnTo>
                <a:lnTo>
                  <a:pt x="2394942" y="813177"/>
                </a:lnTo>
                <a:lnTo>
                  <a:pt x="1883884" y="1132666"/>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660233" y="0"/>
            <a:ext cx="2483768" cy="5143500"/>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27783" y="0"/>
            <a:ext cx="6516217" cy="5143500"/>
          </a:xfrm>
          <a:prstGeom prst="parallelogram">
            <a:avLst>
              <a:gd name="adj" fmla="val 30783"/>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1"/>
          <p:cNvSpPr/>
          <p:nvPr>
            <p:custDataLst>
              <p:tags r:id="rId1"/>
            </p:custDataLst>
          </p:nvPr>
        </p:nvSpPr>
        <p:spPr>
          <a:xfrm>
            <a:off x="436245" y="1106805"/>
            <a:ext cx="4771390" cy="3672840"/>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MH_Picture_1"/>
          <p:cNvSpPr/>
          <p:nvPr>
            <p:custDataLst>
              <p:tags r:id="rId2"/>
            </p:custDataLst>
          </p:nvPr>
        </p:nvSpPr>
        <p:spPr>
          <a:xfrm>
            <a:off x="506730" y="1203325"/>
            <a:ext cx="4630420" cy="312293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MH_SubTitle_1"/>
          <p:cNvSpPr/>
          <p:nvPr>
            <p:custDataLst>
              <p:tags r:id="rId4"/>
            </p:custDataLst>
          </p:nvPr>
        </p:nvSpPr>
        <p:spPr>
          <a:xfrm>
            <a:off x="1195070" y="4326890"/>
            <a:ext cx="3253740" cy="3898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a:bodyPr>
          <a:lstStyle/>
          <a:p>
            <a:pPr algn="ctr" eaLnBrk="1" fontAlgn="auto" hangingPunct="1">
              <a:lnSpc>
                <a:spcPct val="150000"/>
              </a:lnSpc>
              <a:spcBef>
                <a:spcPts val="0"/>
              </a:spcBef>
              <a:spcAft>
                <a:spcPts val="0"/>
              </a:spcAft>
              <a:defRPr/>
            </a:pPr>
            <a:r>
              <a:rPr sz="1400" b="1" dirty="0">
                <a:solidFill>
                  <a:srgbClr val="0585A9"/>
                </a:solidFill>
              </a:rPr>
              <a:t>6 </a:t>
            </a:r>
            <a:r>
              <a:rPr lang="en-US" sz="1400" b="1" dirty="0">
                <a:solidFill>
                  <a:srgbClr val="0585A9"/>
                </a:solidFill>
              </a:rPr>
              <a:t>L</a:t>
            </a:r>
            <a:r>
              <a:rPr sz="1400" b="1" dirty="0">
                <a:solidFill>
                  <a:srgbClr val="0585A9"/>
                </a:solidFill>
              </a:rPr>
              <a:t>ayer </a:t>
            </a:r>
            <a:r>
              <a:rPr lang="en-US" sz="1400" b="1" dirty="0">
                <a:solidFill>
                  <a:srgbClr val="0585A9"/>
                </a:solidFill>
              </a:rPr>
              <a:t>A</a:t>
            </a:r>
            <a:r>
              <a:rPr sz="1400" b="1" dirty="0">
                <a:solidFill>
                  <a:srgbClr val="0585A9"/>
                </a:solidFill>
              </a:rPr>
              <a:t>utomatic</a:t>
            </a:r>
            <a:r>
              <a:rPr lang="en-US" sz="1400" b="1" dirty="0">
                <a:solidFill>
                  <a:srgbClr val="0585A9"/>
                </a:solidFill>
              </a:rPr>
              <a:t>ally</a:t>
            </a:r>
            <a:r>
              <a:rPr sz="1400" b="1" dirty="0">
                <a:solidFill>
                  <a:srgbClr val="0585A9"/>
                </a:solidFill>
              </a:rPr>
              <a:t> </a:t>
            </a:r>
            <a:r>
              <a:rPr lang="en-US" sz="1400" b="1" dirty="0">
                <a:solidFill>
                  <a:srgbClr val="0585A9"/>
                </a:solidFill>
              </a:rPr>
              <a:t>D</a:t>
            </a:r>
            <a:r>
              <a:rPr sz="1400" b="1" dirty="0">
                <a:solidFill>
                  <a:srgbClr val="0585A9"/>
                </a:solidFill>
              </a:rPr>
              <a:t>eliver</a:t>
            </a:r>
            <a:r>
              <a:rPr lang="en-US" sz="1400" b="1" dirty="0">
                <a:solidFill>
                  <a:srgbClr val="0585A9"/>
                </a:solidFill>
              </a:rPr>
              <a:t>ing</a:t>
            </a:r>
            <a:r>
              <a:rPr sz="1400" b="1" dirty="0">
                <a:solidFill>
                  <a:srgbClr val="0585A9"/>
                </a:solidFill>
              </a:rPr>
              <a:t> </a:t>
            </a:r>
            <a:r>
              <a:rPr lang="en-US" sz="1400" b="1" dirty="0">
                <a:solidFill>
                  <a:srgbClr val="0585A9"/>
                </a:solidFill>
              </a:rPr>
              <a:t>M</a:t>
            </a:r>
            <a:r>
              <a:rPr sz="1400" b="1" dirty="0">
                <a:solidFill>
                  <a:srgbClr val="0585A9"/>
                </a:solidFill>
              </a:rPr>
              <a:t>aterial </a:t>
            </a:r>
            <a:r>
              <a:rPr lang="en-US" sz="1400" b="1" dirty="0">
                <a:solidFill>
                  <a:srgbClr val="0585A9"/>
                </a:solidFill>
              </a:rPr>
              <a:t>System</a:t>
            </a:r>
            <a:endParaRPr lang="en-US" sz="1400" b="1" dirty="0">
              <a:solidFill>
                <a:srgbClr val="0585A9"/>
              </a:solidFill>
            </a:endParaRPr>
          </a:p>
        </p:txBody>
      </p:sp>
      <p:grpSp>
        <p:nvGrpSpPr>
          <p:cNvPr id="9" name="组合 8"/>
          <p:cNvGrpSpPr/>
          <p:nvPr/>
        </p:nvGrpSpPr>
        <p:grpSpPr>
          <a:xfrm>
            <a:off x="947634" y="309304"/>
            <a:ext cx="4030980" cy="502762"/>
            <a:chOff x="947634" y="309304"/>
            <a:chExt cx="4030980" cy="502762"/>
          </a:xfrm>
        </p:grpSpPr>
        <p:sp>
          <p:nvSpPr>
            <p:cNvPr id="10"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AMADA ASR2512N</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1" name="文本框 10"/>
            <p:cNvSpPr txBox="1"/>
            <p:nvPr/>
          </p:nvSpPr>
          <p:spPr>
            <a:xfrm>
              <a:off x="947634" y="309304"/>
              <a:ext cx="4030980" cy="368300"/>
            </a:xfrm>
            <a:prstGeom prst="rect">
              <a:avLst/>
            </a:prstGeom>
            <a:noFill/>
          </p:spPr>
          <p:txBody>
            <a:bodyPr wrap="none" rtlCol="0">
              <a:spAutoFit/>
            </a:bodyPr>
            <a:lstStyle/>
            <a:p>
              <a:pPr algn="l"/>
              <a:r>
                <a:rPr lang="en-US" altLang="zh-CN" b="1" dirty="0">
                  <a:solidFill>
                    <a:srgbClr val="1F4569"/>
                  </a:solidFill>
                </a:rPr>
                <a:t>A</a:t>
              </a:r>
              <a:r>
                <a:rPr lang="zh-CN" altLang="en-US" b="1" dirty="0">
                  <a:solidFill>
                    <a:srgbClr val="1F4569"/>
                  </a:solidFill>
                </a:rPr>
                <a:t>utomatic </a:t>
              </a:r>
              <a:r>
                <a:rPr lang="en-US" altLang="zh-CN" b="1" dirty="0">
                  <a:solidFill>
                    <a:srgbClr val="1F4569"/>
                  </a:solidFill>
                </a:rPr>
                <a:t>D</a:t>
              </a:r>
              <a:r>
                <a:rPr lang="zh-CN" altLang="en-US" b="1" dirty="0">
                  <a:solidFill>
                    <a:srgbClr val="1F4569"/>
                  </a:solidFill>
                </a:rPr>
                <a:t>eliver </a:t>
              </a:r>
              <a:r>
                <a:rPr lang="en-US" altLang="zh-CN" b="1" dirty="0">
                  <a:solidFill>
                    <a:srgbClr val="1F4569"/>
                  </a:solidFill>
                </a:rPr>
                <a:t>M</a:t>
              </a:r>
              <a:r>
                <a:rPr lang="zh-CN" altLang="en-US" b="1" dirty="0">
                  <a:solidFill>
                    <a:srgbClr val="1F4569"/>
                  </a:solidFill>
                </a:rPr>
                <a:t>aterial </a:t>
              </a:r>
              <a:r>
                <a:rPr lang="en-US" altLang="zh-CN" b="1" dirty="0">
                  <a:solidFill>
                    <a:srgbClr val="1F4569"/>
                  </a:solidFill>
                </a:rPr>
                <a:t>M</a:t>
              </a:r>
              <a:r>
                <a:rPr lang="zh-CN" altLang="en-US" b="1" dirty="0">
                  <a:solidFill>
                    <a:srgbClr val="1F4569"/>
                  </a:solidFill>
                </a:rPr>
                <a:t>achine</a:t>
              </a:r>
              <a:endParaRPr lang="zh-CN" altLang="en-US" b="1" dirty="0">
                <a:solidFill>
                  <a:srgbClr val="1F4569"/>
                </a:solidFill>
              </a:endParaRPr>
            </a:p>
          </p:txBody>
        </p:sp>
      </p:grpSp>
      <p:sp>
        <p:nvSpPr>
          <p:cNvPr id="2" name="MH_Other_1"/>
          <p:cNvSpPr/>
          <p:nvPr>
            <p:custDataLst>
              <p:tags r:id="rId5"/>
            </p:custDataLst>
          </p:nvPr>
        </p:nvSpPr>
        <p:spPr>
          <a:xfrm>
            <a:off x="5558155" y="3209925"/>
            <a:ext cx="2849880" cy="1569720"/>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p>
        </p:txBody>
      </p:sp>
      <p:sp>
        <p:nvSpPr>
          <p:cNvPr id="6" name="MH_Picture_1"/>
          <p:cNvSpPr/>
          <p:nvPr>
            <p:custDataLst>
              <p:tags r:id="rId6"/>
            </p:custDataLst>
          </p:nvPr>
        </p:nvSpPr>
        <p:spPr>
          <a:xfrm>
            <a:off x="5631180" y="3270885"/>
            <a:ext cx="2719705" cy="144653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p>
        </p:txBody>
      </p:sp>
      <p:sp>
        <p:nvSpPr>
          <p:cNvPr id="25" name="MH_Text_1"/>
          <p:cNvSpPr txBox="1">
            <a:spLocks noChangeArrowheads="1"/>
          </p:cNvSpPr>
          <p:nvPr>
            <p:custDataLst>
              <p:tags r:id="rId8"/>
            </p:custDataLst>
          </p:nvPr>
        </p:nvSpPr>
        <p:spPr bwMode="auto">
          <a:xfrm>
            <a:off x="5557520" y="1203325"/>
            <a:ext cx="2849880" cy="176974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sz="900" dirty="0">
                <a:solidFill>
                  <a:schemeClr val="tx1">
                    <a:lumMod val="50000"/>
                    <a:lumOff val="50000"/>
                  </a:schemeClr>
                </a:solidFill>
                <a:cs typeface="+mn-ea"/>
                <a:sym typeface="+mn-lt"/>
              </a:rPr>
              <a:t>Each layer can bear steel plates with weight of 2 tons.</a:t>
            </a:r>
            <a:endParaRPr sz="900" dirty="0">
              <a:solidFill>
                <a:schemeClr val="tx1">
                  <a:lumMod val="50000"/>
                  <a:lumOff val="50000"/>
                </a:schemeClr>
              </a:solidFill>
              <a:cs typeface="+mn-ea"/>
              <a:sym typeface="+mn-lt"/>
            </a:endParaRPr>
          </a:p>
          <a:p>
            <a:pPr algn="l">
              <a:lnSpc>
                <a:spcPct val="150000"/>
              </a:lnSpc>
              <a:defRPr/>
            </a:pPr>
            <a:endParaRPr sz="900" dirty="0">
              <a:solidFill>
                <a:schemeClr val="tx1">
                  <a:lumMod val="50000"/>
                  <a:lumOff val="50000"/>
                </a:schemeClr>
              </a:solidFill>
              <a:cs typeface="+mn-ea"/>
              <a:sym typeface="+mn-lt"/>
            </a:endParaRPr>
          </a:p>
          <a:p>
            <a:pPr algn="l">
              <a:lnSpc>
                <a:spcPct val="150000"/>
              </a:lnSpc>
              <a:defRPr/>
            </a:pPr>
            <a:r>
              <a:rPr sz="900" dirty="0">
                <a:solidFill>
                  <a:schemeClr val="tx1">
                    <a:lumMod val="50000"/>
                    <a:lumOff val="50000"/>
                  </a:schemeClr>
                </a:solidFill>
                <a:cs typeface="+mn-ea"/>
                <a:sym typeface="+mn-lt"/>
              </a:rPr>
              <a:t>The plates can be automatically processed, replaced and displayed with this machine. It can operate 24 hours a day without </a:t>
            </a:r>
            <a:r>
              <a:rPr lang="en-US" sz="900" dirty="0">
                <a:solidFill>
                  <a:schemeClr val="tx1">
                    <a:lumMod val="50000"/>
                    <a:lumOff val="50000"/>
                  </a:schemeClr>
                </a:solidFill>
                <a:cs typeface="+mn-ea"/>
                <a:sym typeface="+mn-lt"/>
              </a:rPr>
              <a:t>stopping</a:t>
            </a:r>
            <a:r>
              <a:rPr sz="900" dirty="0">
                <a:solidFill>
                  <a:schemeClr val="tx1">
                    <a:lumMod val="50000"/>
                    <a:lumOff val="50000"/>
                  </a:schemeClr>
                </a:solidFill>
                <a:cs typeface="+mn-ea"/>
                <a:sym typeface="+mn-lt"/>
              </a:rPr>
              <a:t>.</a:t>
            </a:r>
            <a:endParaRPr sz="900" dirty="0">
              <a:solidFill>
                <a:schemeClr val="tx1">
                  <a:lumMod val="50000"/>
                  <a:lumOff val="50000"/>
                </a:schemeClr>
              </a:solidFill>
              <a:cs typeface="+mn-ea"/>
              <a:sym typeface="+mn-lt"/>
            </a:endParaRPr>
          </a:p>
          <a:p>
            <a:pPr algn="l">
              <a:lnSpc>
                <a:spcPct val="150000"/>
              </a:lnSpc>
              <a:defRPr/>
            </a:pPr>
            <a:endParaRPr sz="900" dirty="0">
              <a:solidFill>
                <a:schemeClr val="tx1">
                  <a:lumMod val="50000"/>
                  <a:lumOff val="50000"/>
                </a:schemeClr>
              </a:solidFill>
              <a:cs typeface="+mn-ea"/>
              <a:sym typeface="+mn-lt"/>
            </a:endParaRPr>
          </a:p>
          <a:p>
            <a:pPr algn="l">
              <a:lnSpc>
                <a:spcPct val="150000"/>
              </a:lnSpc>
              <a:defRPr/>
            </a:pPr>
            <a:r>
              <a:rPr sz="900" dirty="0">
                <a:solidFill>
                  <a:schemeClr val="tx1">
                    <a:lumMod val="50000"/>
                    <a:lumOff val="50000"/>
                  </a:schemeClr>
                </a:solidFill>
                <a:cs typeface="+mn-ea"/>
                <a:sym typeface="+mn-lt"/>
              </a:rPr>
              <a:t>Connecting with the AMADA CNC Punching machine， it can </a:t>
            </a:r>
            <a:r>
              <a:rPr lang="en-US" sz="900" dirty="0">
                <a:solidFill>
                  <a:schemeClr val="tx1">
                    <a:lumMod val="50000"/>
                    <a:lumOff val="50000"/>
                  </a:schemeClr>
                </a:solidFill>
                <a:cs typeface="+mn-ea"/>
                <a:sym typeface="+mn-lt"/>
              </a:rPr>
              <a:t>r</a:t>
            </a:r>
            <a:r>
              <a:rPr sz="900" dirty="0">
                <a:solidFill>
                  <a:schemeClr val="tx1">
                    <a:lumMod val="50000"/>
                    <a:lumOff val="50000"/>
                  </a:schemeClr>
                </a:solidFill>
                <a:cs typeface="+mn-ea"/>
                <a:sym typeface="+mn-lt"/>
              </a:rPr>
              <a:t>educe labor force and improve work efficiency.</a:t>
            </a:r>
            <a:endParaRPr sz="900" dirty="0">
              <a:solidFill>
                <a:schemeClr val="tx1">
                  <a:lumMod val="50000"/>
                  <a:lumOff val="50000"/>
                </a:schemeClr>
              </a:solidFill>
              <a:cs typeface="+mn-ea"/>
              <a:sym typeface="+mn-lt"/>
            </a:endParaRPr>
          </a:p>
          <a:p>
            <a:pPr algn="ctr">
              <a:lnSpc>
                <a:spcPct val="150000"/>
              </a:lnSpc>
              <a:defRPr/>
            </a:pPr>
            <a:endParaRPr lang="zh-CN" altLang="en-US" sz="900" dirty="0">
              <a:solidFill>
                <a:schemeClr val="tx1">
                  <a:lumMod val="50000"/>
                  <a:lumOff val="50000"/>
                </a:schemeClr>
              </a:solidFill>
              <a:latin typeface="+mn-lt"/>
              <a:cs typeface="+mn-ea"/>
              <a:sym typeface="+mn-lt"/>
            </a:endParaRPr>
          </a:p>
        </p:txBody>
      </p:sp>
    </p:spTree>
    <p:custDataLst>
      <p:tags r:id="rId9"/>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75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2" grpId="0" bldLvl="0" animBg="1"/>
      <p:bldP spid="6" grpId="0" bldLvl="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0" y="4111694"/>
            <a:ext cx="9144000" cy="1028650"/>
          </a:xfrm>
          <a:prstGeom prst="triangle">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685165" y="2351405"/>
            <a:ext cx="3792220" cy="2340610"/>
            <a:chOff x="1079" y="3703"/>
            <a:chExt cx="5972" cy="3686"/>
          </a:xfrm>
        </p:grpSpPr>
        <p:sp>
          <p:nvSpPr>
            <p:cNvPr id="13" name="MH_Other_1"/>
            <p:cNvSpPr/>
            <p:nvPr>
              <p:custDataLst>
                <p:tags r:id="rId1"/>
              </p:custDataLst>
            </p:nvPr>
          </p:nvSpPr>
          <p:spPr>
            <a:xfrm>
              <a:off x="1079" y="3703"/>
              <a:ext cx="5973" cy="3686"/>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2" name="矩形 21"/>
            <p:cNvSpPr/>
            <p:nvPr/>
          </p:nvSpPr>
          <p:spPr>
            <a:xfrm>
              <a:off x="1209" y="3895"/>
              <a:ext cx="5702" cy="3301"/>
            </a:xfrm>
            <a:prstGeom prst="rect">
              <a:avLst/>
            </a:prstGeom>
            <a:blipFill rotWithShape="1">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947634" y="309304"/>
            <a:ext cx="2392228" cy="502762"/>
            <a:chOff x="947634" y="309304"/>
            <a:chExt cx="2392228" cy="502762"/>
          </a:xfrm>
        </p:grpSpPr>
        <p:sp>
          <p:nvSpPr>
            <p:cNvPr id="11"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TIG, MIG, CNC Spot Welding</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2" name="文本框 11"/>
            <p:cNvSpPr txBox="1"/>
            <p:nvPr/>
          </p:nvSpPr>
          <p:spPr>
            <a:xfrm>
              <a:off x="947634" y="309304"/>
              <a:ext cx="1638935" cy="368300"/>
            </a:xfrm>
            <a:prstGeom prst="rect">
              <a:avLst/>
            </a:prstGeom>
            <a:noFill/>
          </p:spPr>
          <p:txBody>
            <a:bodyPr wrap="none" rtlCol="0">
              <a:spAutoFit/>
            </a:bodyPr>
            <a:lstStyle/>
            <a:p>
              <a:pPr algn="l"/>
              <a:r>
                <a:rPr lang="en-US" altLang="zh-CN" b="1" dirty="0">
                  <a:solidFill>
                    <a:srgbClr val="1F4569"/>
                  </a:solidFill>
                </a:rPr>
                <a:t>Spot Welding</a:t>
              </a:r>
              <a:endParaRPr lang="en-US" altLang="zh-CN" b="1" dirty="0">
                <a:solidFill>
                  <a:srgbClr val="1F4569"/>
                </a:solidFill>
              </a:endParaRPr>
            </a:p>
          </p:txBody>
        </p:sp>
      </p:grpSp>
      <p:sp>
        <p:nvSpPr>
          <p:cNvPr id="25" name="MH_Text_1"/>
          <p:cNvSpPr txBox="1">
            <a:spLocks noChangeArrowheads="1"/>
          </p:cNvSpPr>
          <p:nvPr>
            <p:custDataLst>
              <p:tags r:id="rId3"/>
            </p:custDataLst>
          </p:nvPr>
        </p:nvSpPr>
        <p:spPr bwMode="auto">
          <a:xfrm>
            <a:off x="605790" y="979805"/>
            <a:ext cx="8066405" cy="125539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lang="en-US" sz="1000" dirty="0">
                <a:solidFill>
                  <a:schemeClr val="tx1">
                    <a:lumMod val="50000"/>
                    <a:lumOff val="50000"/>
                  </a:schemeClr>
                </a:solidFill>
                <a:cs typeface="+mn-ea"/>
                <a:sym typeface="+mn-lt"/>
              </a:rPr>
              <a:t>* We have </a:t>
            </a:r>
            <a:r>
              <a:rPr sz="1000" dirty="0">
                <a:solidFill>
                  <a:schemeClr val="tx1">
                    <a:lumMod val="50000"/>
                    <a:lumOff val="50000"/>
                  </a:schemeClr>
                </a:solidFill>
                <a:cs typeface="+mn-ea"/>
                <a:sym typeface="+mn-lt"/>
              </a:rPr>
              <a:t>28 sets of spot welding machines.  Among them, there are 8 sets of CNC pneumatic spot welding machines, and 1 set of carbon dioxide protection welding machine</a:t>
            </a:r>
            <a:r>
              <a:rPr lang="en-US" sz="1000" dirty="0">
                <a:solidFill>
                  <a:schemeClr val="tx1">
                    <a:lumMod val="50000"/>
                    <a:lumOff val="50000"/>
                  </a:schemeClr>
                </a:solidFill>
                <a:cs typeface="+mn-ea"/>
                <a:sym typeface="+mn-lt"/>
              </a:rPr>
              <a:t>.</a:t>
            </a:r>
            <a:endParaRPr lang="en-US" sz="1000" dirty="0">
              <a:solidFill>
                <a:schemeClr val="tx1">
                  <a:lumMod val="50000"/>
                  <a:lumOff val="50000"/>
                </a:schemeClr>
              </a:solidFill>
              <a:cs typeface="+mn-ea"/>
              <a:sym typeface="+mn-lt"/>
            </a:endParaRPr>
          </a:p>
          <a:p>
            <a:pPr algn="l">
              <a:lnSpc>
                <a:spcPct val="150000"/>
              </a:lnSpc>
              <a:defRPr/>
            </a:pPr>
            <a:r>
              <a:rPr lang="en-US" sz="1000" dirty="0">
                <a:solidFill>
                  <a:schemeClr val="tx1">
                    <a:lumMod val="50000"/>
                    <a:lumOff val="50000"/>
                  </a:schemeClr>
                </a:solidFill>
                <a:cs typeface="+mn-ea"/>
                <a:sym typeface="+mn-lt"/>
              </a:rPr>
              <a:t>* CNC spot welding machines can precisely adjust the electric current intensity and the length of the welding time, so the welding fastness is assured.                                                                                                                                                                                                                                    * Carbon dioxide protection welding machine fuse the welding wire at an instant, then isolated from oxidation to prevent air bubbles,  so as to protect the products. It is mainly used for welding door angle and some parts that are  not easy to weld.</a:t>
            </a:r>
            <a:endParaRPr lang="en-US" sz="1000" dirty="0">
              <a:solidFill>
                <a:schemeClr val="tx1">
                  <a:lumMod val="50000"/>
                  <a:lumOff val="50000"/>
                </a:schemeClr>
              </a:solidFill>
              <a:cs typeface="+mn-ea"/>
              <a:sym typeface="+mn-lt"/>
            </a:endParaRPr>
          </a:p>
          <a:p>
            <a:pPr algn="l">
              <a:lnSpc>
                <a:spcPct val="150000"/>
              </a:lnSpc>
              <a:defRPr/>
            </a:pPr>
            <a:endParaRPr lang="en-US" sz="1000" dirty="0">
              <a:solidFill>
                <a:schemeClr val="tx1">
                  <a:lumMod val="50000"/>
                  <a:lumOff val="50000"/>
                </a:schemeClr>
              </a:solidFill>
              <a:cs typeface="+mn-ea"/>
              <a:sym typeface="+mn-lt"/>
            </a:endParaRPr>
          </a:p>
          <a:p>
            <a:pPr algn="ctr">
              <a:lnSpc>
                <a:spcPct val="150000"/>
              </a:lnSpc>
              <a:defRPr/>
            </a:pPr>
            <a:endParaRPr lang="zh-CN" altLang="en-US" sz="1000" dirty="0">
              <a:solidFill>
                <a:schemeClr val="tx1">
                  <a:lumMod val="50000"/>
                  <a:lumOff val="50000"/>
                </a:schemeClr>
              </a:solidFill>
              <a:latin typeface="+mn-lt"/>
              <a:cs typeface="+mn-ea"/>
              <a:sym typeface="+mn-lt"/>
            </a:endParaRPr>
          </a:p>
        </p:txBody>
      </p:sp>
      <p:grpSp>
        <p:nvGrpSpPr>
          <p:cNvPr id="7" name="组合 6"/>
          <p:cNvGrpSpPr/>
          <p:nvPr/>
        </p:nvGrpSpPr>
        <p:grpSpPr>
          <a:xfrm>
            <a:off x="4555490" y="2351405"/>
            <a:ext cx="3935730" cy="2340610"/>
            <a:chOff x="7174" y="3703"/>
            <a:chExt cx="6198" cy="3686"/>
          </a:xfrm>
        </p:grpSpPr>
        <p:grpSp>
          <p:nvGrpSpPr>
            <p:cNvPr id="5" name="组合 4"/>
            <p:cNvGrpSpPr/>
            <p:nvPr/>
          </p:nvGrpSpPr>
          <p:grpSpPr>
            <a:xfrm>
              <a:off x="7174" y="3703"/>
              <a:ext cx="6199" cy="3686"/>
              <a:chOff x="7367" y="3703"/>
              <a:chExt cx="6006" cy="3686"/>
            </a:xfrm>
          </p:grpSpPr>
          <p:sp>
            <p:nvSpPr>
              <p:cNvPr id="19" name="MH_Other_1"/>
              <p:cNvSpPr/>
              <p:nvPr>
                <p:custDataLst>
                  <p:tags r:id="rId4"/>
                </p:custDataLst>
              </p:nvPr>
            </p:nvSpPr>
            <p:spPr>
              <a:xfrm>
                <a:off x="7367" y="3703"/>
                <a:ext cx="6006" cy="3686"/>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 name="矩形 1"/>
              <p:cNvSpPr/>
              <p:nvPr/>
            </p:nvSpPr>
            <p:spPr>
              <a:xfrm>
                <a:off x="10955" y="3896"/>
                <a:ext cx="2292" cy="3300"/>
              </a:xfrm>
              <a:prstGeom prst="rect">
                <a:avLst/>
              </a:prstGeom>
              <a:blipFill rotWithShape="1">
                <a:blip r:embed="rId5"/>
                <a:stretch>
                  <a:fillRect/>
                </a:stretch>
              </a:blip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矩形 5"/>
            <p:cNvSpPr/>
            <p:nvPr/>
          </p:nvSpPr>
          <p:spPr>
            <a:xfrm>
              <a:off x="7273" y="3895"/>
              <a:ext cx="3486" cy="3300"/>
            </a:xfrm>
            <a:prstGeom prst="rect">
              <a:avLst/>
            </a:prstGeom>
            <a:blipFill rotWithShape="1">
              <a:blip r:embed="rId6"/>
              <a:stretch>
                <a:fillRect/>
              </a:stretch>
            </a:blip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2000"/>
                                        <p:tgtEl>
                                          <p:spTgt spid="25"/>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3"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12794" y="3507852"/>
            <a:ext cx="1619672" cy="163564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a:off x="4698208" y="0"/>
            <a:ext cx="4445791" cy="5143500"/>
          </a:xfrm>
          <a:custGeom>
            <a:avLst/>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1" fmla="*/ 0 w 4445791"/>
              <a:gd name="connsiteY0-2" fmla="*/ 5143500 h 5143500"/>
              <a:gd name="connsiteX1-3" fmla="*/ 4445791 w 4445791"/>
              <a:gd name="connsiteY1-4" fmla="*/ 0 h 5143500"/>
              <a:gd name="connsiteX2-5" fmla="*/ 4445791 w 4445791"/>
              <a:gd name="connsiteY2-6" fmla="*/ 5143500 h 5143500"/>
              <a:gd name="connsiteX3-7" fmla="*/ 0 w 4445791"/>
              <a:gd name="connsiteY3-8" fmla="*/ 5143500 h 5143500"/>
            </a:gdLst>
            <a:ahLst/>
            <a:cxnLst>
              <a:cxn ang="0">
                <a:pos x="connsiteX0-1" y="connsiteY0-2"/>
              </a:cxn>
              <a:cxn ang="0">
                <a:pos x="connsiteX1-3" y="connsiteY1-4"/>
              </a:cxn>
              <a:cxn ang="0">
                <a:pos x="connsiteX2-5" y="connsiteY2-6"/>
              </a:cxn>
              <a:cxn ang="0">
                <a:pos x="connsiteX3-7" y="connsiteY3-8"/>
              </a:cxn>
            </a:cxnLst>
            <a:rect l="l" t="t" r="r" b="b"/>
            <a:pathLst>
              <a:path w="4445791" h="5143500">
                <a:moveTo>
                  <a:pt x="0" y="5143500"/>
                </a:moveTo>
                <a:lnTo>
                  <a:pt x="4445791" y="0"/>
                </a:lnTo>
                <a:lnTo>
                  <a:pt x="4445791" y="5143500"/>
                </a:lnTo>
                <a:lnTo>
                  <a:pt x="0" y="51435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MH_Other_1"/>
          <p:cNvSpPr/>
          <p:nvPr>
            <p:custDataLst>
              <p:tags r:id="rId1"/>
            </p:custDataLst>
          </p:nvPr>
        </p:nvSpPr>
        <p:spPr>
          <a:xfrm>
            <a:off x="635111" y="1417525"/>
            <a:ext cx="3875639" cy="2954425"/>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圆角矩形 6"/>
          <p:cNvSpPr/>
          <p:nvPr/>
        </p:nvSpPr>
        <p:spPr>
          <a:xfrm>
            <a:off x="5076190" y="1597660"/>
            <a:ext cx="3456305" cy="1483995"/>
          </a:xfrm>
          <a:prstGeom prst="roundRect">
            <a:avLst>
              <a:gd name="adj" fmla="val 3888"/>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80112" y="1417525"/>
            <a:ext cx="2448272" cy="360040"/>
          </a:xfrm>
          <a:prstGeom prst="round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400" b="1" dirty="0">
                <a:latin typeface="Calibri" panose="020F0502020204030204" pitchFamily="34" charset="0"/>
              </a:rPr>
              <a:t>3 Power Coating Lines</a:t>
            </a:r>
            <a:endParaRPr lang="en-US" sz="1400" b="1" dirty="0">
              <a:latin typeface="Calibri" panose="020F0502020204030204" pitchFamily="34" charset="0"/>
            </a:endParaRPr>
          </a:p>
        </p:txBody>
      </p:sp>
      <p:sp>
        <p:nvSpPr>
          <p:cNvPr id="8" name="圆角矩形 7"/>
          <p:cNvSpPr/>
          <p:nvPr/>
        </p:nvSpPr>
        <p:spPr>
          <a:xfrm>
            <a:off x="5076056" y="3255826"/>
            <a:ext cx="3456384" cy="1116124"/>
          </a:xfrm>
          <a:prstGeom prst="roundRect">
            <a:avLst>
              <a:gd name="adj" fmla="val 6016"/>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12"/>
          <p:cNvSpPr/>
          <p:nvPr/>
        </p:nvSpPr>
        <p:spPr>
          <a:xfrm>
            <a:off x="5001260" y="1836420"/>
            <a:ext cx="3606800" cy="1245235"/>
          </a:xfrm>
          <a:prstGeom prst="rect">
            <a:avLst/>
          </a:prstGeom>
        </p:spPr>
        <p:txBody>
          <a:bodyPr wrap="square">
            <a:spAutoFit/>
          </a:bodyPr>
          <a:lstStyle/>
          <a:p>
            <a:pPr>
              <a:lnSpc>
                <a:spcPct val="150000"/>
              </a:lnSpc>
            </a:pPr>
            <a:r>
              <a:rPr lang="en-US" altLang="zh-CN" sz="1000" dirty="0">
                <a:solidFill>
                  <a:schemeClr val="bg1">
                    <a:lumMod val="50000"/>
                  </a:schemeClr>
                </a:solidFill>
                <a:latin typeface="Calibri" panose="020F0502020204030204" pitchFamily="34" charset="0"/>
                <a:cs typeface="+mn-ea"/>
                <a:sym typeface="+mn-lt"/>
              </a:rPr>
              <a:t>* </a:t>
            </a:r>
            <a:r>
              <a:rPr lang="zh-CN" altLang="en-US" sz="1000" dirty="0">
                <a:solidFill>
                  <a:schemeClr val="bg1">
                    <a:lumMod val="50000"/>
                  </a:schemeClr>
                </a:solidFill>
                <a:latin typeface="Calibri" panose="020F0502020204030204" pitchFamily="34" charset="0"/>
                <a:cs typeface="+mn-ea"/>
                <a:sym typeface="+mn-lt"/>
              </a:rPr>
              <a:t>Switzerland GEMA automatic spray gun</a:t>
            </a:r>
            <a:endParaRPr lang="zh-CN" altLang="en-US" sz="1000" dirty="0">
              <a:solidFill>
                <a:schemeClr val="bg1">
                  <a:lumMod val="50000"/>
                </a:schemeClr>
              </a:solidFill>
              <a:latin typeface="Calibri" panose="020F0502020204030204" pitchFamily="34" charset="0"/>
              <a:cs typeface="+mn-ea"/>
              <a:sym typeface="+mn-lt"/>
            </a:endParaRPr>
          </a:p>
          <a:p>
            <a:pPr>
              <a:lnSpc>
                <a:spcPct val="150000"/>
              </a:lnSpc>
            </a:pPr>
            <a:r>
              <a:rPr lang="en-US" altLang="zh-CN" sz="1000" dirty="0">
                <a:solidFill>
                  <a:schemeClr val="bg1">
                    <a:lumMod val="50000"/>
                  </a:schemeClr>
                </a:solidFill>
                <a:latin typeface="Calibri" panose="020F0502020204030204" pitchFamily="34" charset="0"/>
                <a:cs typeface="+mn-ea"/>
                <a:sym typeface="+mn-lt"/>
              </a:rPr>
              <a:t>* </a:t>
            </a:r>
            <a:r>
              <a:rPr lang="zh-CN" altLang="en-US" sz="1000" dirty="0">
                <a:solidFill>
                  <a:schemeClr val="bg1">
                    <a:lumMod val="50000"/>
                  </a:schemeClr>
                </a:solidFill>
                <a:latin typeface="Calibri" panose="020F0502020204030204" pitchFamily="34" charset="0"/>
                <a:cs typeface="+mn-ea"/>
                <a:sym typeface="+mn-lt"/>
              </a:rPr>
              <a:t>9-station pretreatment</a:t>
            </a:r>
            <a:endParaRPr lang="zh-CN" altLang="en-US" sz="1000" dirty="0">
              <a:solidFill>
                <a:schemeClr val="bg1">
                  <a:lumMod val="50000"/>
                </a:schemeClr>
              </a:solidFill>
              <a:latin typeface="Calibri" panose="020F0502020204030204" pitchFamily="34" charset="0"/>
              <a:cs typeface="+mn-ea"/>
              <a:sym typeface="+mn-lt"/>
            </a:endParaRPr>
          </a:p>
          <a:p>
            <a:pPr>
              <a:lnSpc>
                <a:spcPct val="150000"/>
              </a:lnSpc>
            </a:pPr>
            <a:r>
              <a:rPr lang="en-US" altLang="zh-CN" sz="1000" dirty="0">
                <a:solidFill>
                  <a:schemeClr val="bg1">
                    <a:lumMod val="50000"/>
                  </a:schemeClr>
                </a:solidFill>
                <a:latin typeface="Calibri" panose="020F0502020204030204" pitchFamily="34" charset="0"/>
                <a:cs typeface="+mn-ea"/>
                <a:sym typeface="+mn-lt"/>
              </a:rPr>
              <a:t>* </a:t>
            </a:r>
            <a:r>
              <a:rPr sz="1000" dirty="0">
                <a:solidFill>
                  <a:schemeClr val="bg1">
                    <a:lumMod val="50000"/>
                  </a:schemeClr>
                </a:solidFill>
                <a:latin typeface="Calibri" panose="020F0502020204030204" pitchFamily="34" charset="0"/>
                <a:cs typeface="+mn-ea"/>
                <a:sym typeface="+mn-lt"/>
              </a:rPr>
              <a:t>Powered by gas, environmentally friendly</a:t>
            </a:r>
            <a:endParaRPr sz="1000" dirty="0">
              <a:solidFill>
                <a:schemeClr val="bg1">
                  <a:lumMod val="50000"/>
                </a:schemeClr>
              </a:solidFill>
              <a:latin typeface="Calibri" panose="020F0502020204030204" pitchFamily="34" charset="0"/>
              <a:cs typeface="+mn-ea"/>
              <a:sym typeface="+mn-lt"/>
            </a:endParaRPr>
          </a:p>
          <a:p>
            <a:pPr>
              <a:lnSpc>
                <a:spcPct val="150000"/>
              </a:lnSpc>
            </a:pPr>
            <a:r>
              <a:rPr lang="en-US" sz="1000" dirty="0">
                <a:solidFill>
                  <a:schemeClr val="bg1">
                    <a:lumMod val="50000"/>
                  </a:schemeClr>
                </a:solidFill>
                <a:latin typeface="Calibri" panose="020F0502020204030204" pitchFamily="34" charset="0"/>
                <a:cs typeface="+mn-ea"/>
                <a:sym typeface="+mn-lt"/>
              </a:rPr>
              <a:t>* </a:t>
            </a:r>
            <a:r>
              <a:rPr sz="1000" dirty="0">
                <a:solidFill>
                  <a:schemeClr val="bg1">
                    <a:lumMod val="50000"/>
                  </a:schemeClr>
                </a:solidFill>
                <a:latin typeface="Calibri" panose="020F0502020204030204" pitchFamily="34" charset="0"/>
                <a:cs typeface="+mn-ea"/>
                <a:sym typeface="+mn-lt"/>
              </a:rPr>
              <a:t>Better electrostatic absorption , high rate of powder coating, saving cost, and good powder spraying effect</a:t>
            </a:r>
            <a:endParaRPr sz="1000" dirty="0">
              <a:solidFill>
                <a:schemeClr val="bg1">
                  <a:lumMod val="50000"/>
                </a:schemeClr>
              </a:solidFill>
              <a:latin typeface="Calibri" panose="020F0502020204030204" pitchFamily="34" charset="0"/>
              <a:cs typeface="+mn-ea"/>
              <a:sym typeface="+mn-lt"/>
            </a:endParaRPr>
          </a:p>
        </p:txBody>
      </p:sp>
      <p:grpSp>
        <p:nvGrpSpPr>
          <p:cNvPr id="12" name="组合 11"/>
          <p:cNvGrpSpPr/>
          <p:nvPr/>
        </p:nvGrpSpPr>
        <p:grpSpPr>
          <a:xfrm>
            <a:off x="947634" y="309304"/>
            <a:ext cx="3103880" cy="502920"/>
            <a:chOff x="947634" y="309304"/>
            <a:chExt cx="3103880" cy="502920"/>
          </a:xfrm>
        </p:grpSpPr>
        <p:sp>
          <p:nvSpPr>
            <p:cNvPr id="13" name="TextBox 11"/>
            <p:cNvSpPr txBox="1">
              <a:spLocks noChangeArrowheads="1"/>
            </p:cNvSpPr>
            <p:nvPr/>
          </p:nvSpPr>
          <p:spPr bwMode="auto">
            <a:xfrm flipH="1">
              <a:off x="963509" y="567114"/>
              <a:ext cx="2811145"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GEMA Automatic Spray Gun</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4" name="文本框 13"/>
            <p:cNvSpPr txBox="1"/>
            <p:nvPr/>
          </p:nvSpPr>
          <p:spPr>
            <a:xfrm>
              <a:off x="947634" y="309304"/>
              <a:ext cx="3103880" cy="368300"/>
            </a:xfrm>
            <a:prstGeom prst="rect">
              <a:avLst/>
            </a:prstGeom>
            <a:noFill/>
          </p:spPr>
          <p:txBody>
            <a:bodyPr wrap="none" rtlCol="0">
              <a:spAutoFit/>
            </a:bodyPr>
            <a:lstStyle/>
            <a:p>
              <a:pPr algn="l"/>
              <a:r>
                <a:rPr lang="zh-CN" altLang="en-US" b="1" dirty="0">
                  <a:solidFill>
                    <a:srgbClr val="1F4569"/>
                  </a:solidFill>
                </a:rPr>
                <a:t>Automatic Powder Coating</a:t>
              </a:r>
              <a:endParaRPr lang="zh-CN" altLang="en-US" b="1" dirty="0">
                <a:solidFill>
                  <a:srgbClr val="1F4569"/>
                </a:solidFill>
              </a:endParaRPr>
            </a:p>
          </p:txBody>
        </p:sp>
      </p:grpSp>
      <p:pic>
        <p:nvPicPr>
          <p:cNvPr id="2" name="图片 1" descr="C:\Users\Administrator\Desktop\6,Surface treatment.jpg6,Surface treatment"/>
          <p:cNvPicPr>
            <a:picLocks noChangeAspect="1"/>
          </p:cNvPicPr>
          <p:nvPr/>
        </p:nvPicPr>
        <p:blipFill>
          <a:blip r:embed="rId2"/>
          <a:srcRect/>
          <a:stretch>
            <a:fillRect/>
          </a:stretch>
        </p:blipFill>
        <p:spPr>
          <a:xfrm>
            <a:off x="714375" y="1504315"/>
            <a:ext cx="3716655" cy="2477770"/>
          </a:xfrm>
          <a:prstGeom prst="rect">
            <a:avLst/>
          </a:prstGeom>
        </p:spPr>
      </p:pic>
      <p:sp>
        <p:nvSpPr>
          <p:cNvPr id="18" name="TextBox 15"/>
          <p:cNvSpPr txBox="1"/>
          <p:nvPr/>
        </p:nvSpPr>
        <p:spPr>
          <a:xfrm>
            <a:off x="1159510" y="4047490"/>
            <a:ext cx="2941955" cy="245110"/>
          </a:xfrm>
          <a:prstGeom prst="rect">
            <a:avLst/>
          </a:prstGeom>
          <a:noFill/>
        </p:spPr>
        <p:txBody>
          <a:bodyPr wrap="square" rtlCol="0">
            <a:spAutoFit/>
          </a:bodyPr>
          <a:p>
            <a:pPr algn="ctr"/>
            <a:r>
              <a:rPr lang="en-US" altLang="zh-CN" sz="1000" b="1" dirty="0">
                <a:solidFill>
                  <a:srgbClr val="0585A9"/>
                </a:solidFill>
                <a:latin typeface="+mn-ea"/>
                <a:cs typeface="Lato Heavy" panose="020F0902020204030203" pitchFamily="34" charset="0"/>
              </a:rPr>
              <a:t>500-meter </a:t>
            </a:r>
            <a:r>
              <a:rPr lang="zh-CN" altLang="en-US" sz="1000" b="1" dirty="0">
                <a:solidFill>
                  <a:srgbClr val="0585A9"/>
                </a:solidFill>
                <a:latin typeface="+mn-ea"/>
                <a:cs typeface="Lato Heavy" panose="020F0902020204030203" pitchFamily="34" charset="0"/>
              </a:rPr>
              <a:t>Germany Powder Coating Line</a:t>
            </a:r>
            <a:endParaRPr lang="zh-CN" altLang="en-US" sz="1000" b="1" dirty="0">
              <a:solidFill>
                <a:srgbClr val="0585A9"/>
              </a:solidFill>
              <a:latin typeface="+mn-ea"/>
              <a:cs typeface="Lato Heavy" panose="020F0902020204030203" pitchFamily="34" charset="0"/>
            </a:endParaRPr>
          </a:p>
        </p:txBody>
      </p:sp>
      <p:pic>
        <p:nvPicPr>
          <p:cNvPr id="19" name="图片 18" descr="C:\Users\Administrator\Desktop\1567006140.jpg1567006140"/>
          <p:cNvPicPr>
            <a:picLocks noChangeAspect="1"/>
          </p:cNvPicPr>
          <p:nvPr/>
        </p:nvPicPr>
        <p:blipFill>
          <a:blip r:embed="rId3"/>
          <a:srcRect/>
          <a:stretch>
            <a:fillRect/>
          </a:stretch>
        </p:blipFill>
        <p:spPr>
          <a:xfrm>
            <a:off x="6960235" y="3330575"/>
            <a:ext cx="1382395" cy="962025"/>
          </a:xfrm>
          <a:prstGeom prst="rect">
            <a:avLst/>
          </a:prstGeom>
        </p:spPr>
      </p:pic>
      <p:pic>
        <p:nvPicPr>
          <p:cNvPr id="20" name="图片 19" descr="C:\Users\Administrator\Desktop\7,Powder coating.jpg7,Powder coating"/>
          <p:cNvPicPr>
            <a:picLocks noChangeAspect="1"/>
          </p:cNvPicPr>
          <p:nvPr/>
        </p:nvPicPr>
        <p:blipFill>
          <a:blip r:embed="rId4"/>
          <a:srcRect/>
          <a:stretch>
            <a:fillRect/>
          </a:stretch>
        </p:blipFill>
        <p:spPr>
          <a:xfrm>
            <a:off x="5266055" y="3333750"/>
            <a:ext cx="1504315" cy="96012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750" fill="hold"/>
                                        <p:tgtEl>
                                          <p:spTgt spid="18"/>
                                        </p:tgtEl>
                                        <p:attrNameLst>
                                          <p:attrName>ppt_x</p:attrName>
                                        </p:attrNameLst>
                                      </p:cBhvr>
                                      <p:tavLst>
                                        <p:tav tm="0">
                                          <p:val>
                                            <p:strVal val="#ppt_x"/>
                                          </p:val>
                                        </p:tav>
                                        <p:tav tm="100000">
                                          <p:val>
                                            <p:strVal val="#ppt_x"/>
                                          </p:val>
                                        </p:tav>
                                      </p:tavLst>
                                    </p:anim>
                                    <p:anim calcmode="lin" valueType="num">
                                      <p:cBhvr additive="base">
                                        <p:cTn id="18" dur="7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500"/>
                                        <p:tgtEl>
                                          <p:spTgt spid="7"/>
                                        </p:tgtEl>
                                      </p:cBhvr>
                                    </p:animEffect>
                                  </p:childTnLst>
                                </p:cTn>
                              </p:par>
                            </p:childTnLst>
                          </p:cTn>
                        </p:par>
                        <p:par>
                          <p:cTn id="23" fill="hold">
                            <p:stCondLst>
                              <p:cond delay="2500"/>
                            </p:stCondLst>
                            <p:childTnLst>
                              <p:par>
                                <p:cTn id="24" presetID="25"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500"/>
                                        <p:tgtEl>
                                          <p:spTgt spid="8"/>
                                        </p:tgtEl>
                                      </p:cBhvr>
                                    </p:animEffect>
                                  </p:childTnLst>
                                </p:cTn>
                              </p:par>
                            </p:childTnLst>
                          </p:cTn>
                        </p:par>
                        <p:par>
                          <p:cTn id="44" fill="hold">
                            <p:stCondLst>
                              <p:cond delay="4500"/>
                            </p:stCondLst>
                            <p:childTnLst>
                              <p:par>
                                <p:cTn id="45" presetID="8"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amond(in)">
                                      <p:cBhvr>
                                        <p:cTn id="47" dur="2000"/>
                                        <p:tgtEl>
                                          <p:spTgt spid="20"/>
                                        </p:tgtEl>
                                      </p:cBhvr>
                                    </p:animEffect>
                                  </p:childTnLst>
                                </p:cTn>
                              </p:par>
                            </p:childTnLst>
                          </p:cTn>
                        </p:par>
                        <p:par>
                          <p:cTn id="48" fill="hold">
                            <p:stCondLst>
                              <p:cond delay="6500"/>
                            </p:stCondLst>
                            <p:childTnLst>
                              <p:par>
                                <p:cTn id="49" presetID="8"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amond(in)">
                                      <p:cBhvr>
                                        <p:cTn id="5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5" grpId="0" bldLvl="0" animBg="1"/>
      <p:bldP spid="8" grpId="0" bldLvl="0" animBg="1"/>
      <p:bldP spid="10"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12794" y="3507852"/>
            <a:ext cx="1619672" cy="163564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a:off x="4698208" y="0"/>
            <a:ext cx="4445791" cy="5143500"/>
          </a:xfrm>
          <a:custGeom>
            <a:avLst/>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1" fmla="*/ 0 w 4445791"/>
              <a:gd name="connsiteY0-2" fmla="*/ 5143500 h 5143500"/>
              <a:gd name="connsiteX1-3" fmla="*/ 4445791 w 4445791"/>
              <a:gd name="connsiteY1-4" fmla="*/ 0 h 5143500"/>
              <a:gd name="connsiteX2-5" fmla="*/ 4445791 w 4445791"/>
              <a:gd name="connsiteY2-6" fmla="*/ 5143500 h 5143500"/>
              <a:gd name="connsiteX3-7" fmla="*/ 0 w 4445791"/>
              <a:gd name="connsiteY3-8" fmla="*/ 5143500 h 5143500"/>
            </a:gdLst>
            <a:ahLst/>
            <a:cxnLst>
              <a:cxn ang="0">
                <a:pos x="connsiteX0-1" y="connsiteY0-2"/>
              </a:cxn>
              <a:cxn ang="0">
                <a:pos x="connsiteX1-3" y="connsiteY1-4"/>
              </a:cxn>
              <a:cxn ang="0">
                <a:pos x="connsiteX2-5" y="connsiteY2-6"/>
              </a:cxn>
              <a:cxn ang="0">
                <a:pos x="connsiteX3-7" y="connsiteY3-8"/>
              </a:cxn>
            </a:cxnLst>
            <a:rect l="l" t="t" r="r" b="b"/>
            <a:pathLst>
              <a:path w="4445791" h="5143500">
                <a:moveTo>
                  <a:pt x="0" y="5143500"/>
                </a:moveTo>
                <a:lnTo>
                  <a:pt x="4445791" y="0"/>
                </a:lnTo>
                <a:lnTo>
                  <a:pt x="4445791" y="5143500"/>
                </a:lnTo>
                <a:lnTo>
                  <a:pt x="0" y="51435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MH_Other_1"/>
          <p:cNvSpPr/>
          <p:nvPr>
            <p:custDataLst>
              <p:tags r:id="rId1"/>
            </p:custDataLst>
          </p:nvPr>
        </p:nvSpPr>
        <p:spPr>
          <a:xfrm>
            <a:off x="635000" y="1417320"/>
            <a:ext cx="3875405" cy="3374390"/>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12" name="组合 11"/>
          <p:cNvGrpSpPr/>
          <p:nvPr/>
        </p:nvGrpSpPr>
        <p:grpSpPr>
          <a:xfrm>
            <a:off x="947634" y="309304"/>
            <a:ext cx="3205480" cy="546100"/>
            <a:chOff x="947634" y="309304"/>
            <a:chExt cx="3205480" cy="546100"/>
          </a:xfrm>
        </p:grpSpPr>
        <p:sp>
          <p:nvSpPr>
            <p:cNvPr id="13" name="TextBox 11"/>
            <p:cNvSpPr txBox="1">
              <a:spLocks noChangeArrowheads="1"/>
            </p:cNvSpPr>
            <p:nvPr/>
          </p:nvSpPr>
          <p:spPr bwMode="auto">
            <a:xfrm flipH="1">
              <a:off x="987004" y="610294"/>
              <a:ext cx="3126105"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Strict Quality Control Before Painting and Delivery</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4" name="文本框 13"/>
            <p:cNvSpPr txBox="1"/>
            <p:nvPr/>
          </p:nvSpPr>
          <p:spPr>
            <a:xfrm>
              <a:off x="947634" y="309304"/>
              <a:ext cx="3205480" cy="368300"/>
            </a:xfrm>
            <a:prstGeom prst="rect">
              <a:avLst/>
            </a:prstGeom>
            <a:noFill/>
          </p:spPr>
          <p:txBody>
            <a:bodyPr wrap="none" rtlCol="0">
              <a:spAutoFit/>
            </a:bodyPr>
            <a:lstStyle/>
            <a:p>
              <a:pPr algn="l"/>
              <a:r>
                <a:rPr lang="en-US" altLang="zh-CN" b="1" dirty="0">
                  <a:solidFill>
                    <a:srgbClr val="1F4569"/>
                  </a:solidFill>
                </a:rPr>
                <a:t>T</a:t>
              </a:r>
              <a:r>
                <a:rPr lang="zh-CN" altLang="en-US" b="1" dirty="0">
                  <a:solidFill>
                    <a:srgbClr val="1F4569"/>
                  </a:solidFill>
                </a:rPr>
                <a:t>rial assembly </a:t>
              </a:r>
              <a:r>
                <a:rPr lang="en-US" altLang="zh-CN" b="1" dirty="0">
                  <a:solidFill>
                    <a:srgbClr val="1F4569"/>
                  </a:solidFill>
                </a:rPr>
                <a:t>&amp; Packaging</a:t>
              </a:r>
              <a:endParaRPr lang="en-US" altLang="zh-CN" b="1" dirty="0">
                <a:solidFill>
                  <a:srgbClr val="1F4569"/>
                </a:solidFill>
              </a:endParaRPr>
            </a:p>
          </p:txBody>
        </p:sp>
      </p:grpSp>
      <p:pic>
        <p:nvPicPr>
          <p:cNvPr id="2" name="图片 1" descr="C:\Users\Administrator\Desktop\图片1.jpg图片1"/>
          <p:cNvPicPr>
            <a:picLocks noChangeAspect="1"/>
          </p:cNvPicPr>
          <p:nvPr/>
        </p:nvPicPr>
        <p:blipFill>
          <a:blip r:embed="rId2"/>
          <a:srcRect/>
          <a:stretch>
            <a:fillRect/>
          </a:stretch>
        </p:blipFill>
        <p:spPr>
          <a:xfrm>
            <a:off x="758190" y="1548130"/>
            <a:ext cx="3629025" cy="2390140"/>
          </a:xfrm>
          <a:prstGeom prst="rect">
            <a:avLst/>
          </a:prstGeom>
        </p:spPr>
      </p:pic>
      <p:sp>
        <p:nvSpPr>
          <p:cNvPr id="18" name="TextBox 15"/>
          <p:cNvSpPr txBox="1"/>
          <p:nvPr/>
        </p:nvSpPr>
        <p:spPr>
          <a:xfrm>
            <a:off x="605790" y="992505"/>
            <a:ext cx="7933055" cy="245110"/>
          </a:xfrm>
          <a:prstGeom prst="rect">
            <a:avLst/>
          </a:prstGeom>
          <a:noFill/>
        </p:spPr>
        <p:txBody>
          <a:bodyPr wrap="square" rtlCol="0">
            <a:spAutoFit/>
          </a:bodyPr>
          <a:p>
            <a:pPr algn="l"/>
            <a:r>
              <a:rPr sz="1000" b="1" dirty="0">
                <a:solidFill>
                  <a:srgbClr val="0585A9"/>
                </a:solidFill>
                <a:latin typeface="+mn-ea"/>
                <a:cs typeface="Lato Heavy" panose="020F0902020204030203" pitchFamily="34" charset="0"/>
              </a:rPr>
              <a:t>Control the product quality and reduce the rate of defective products before painting and delivery.</a:t>
            </a:r>
            <a:endParaRPr sz="1000" b="1" dirty="0">
              <a:solidFill>
                <a:srgbClr val="0585A9"/>
              </a:solidFill>
              <a:latin typeface="+mn-ea"/>
              <a:cs typeface="Lato Heavy" panose="020F0902020204030203" pitchFamily="34" charset="0"/>
            </a:endParaRPr>
          </a:p>
        </p:txBody>
      </p:sp>
      <p:sp>
        <p:nvSpPr>
          <p:cNvPr id="6" name="MH_Other_1"/>
          <p:cNvSpPr/>
          <p:nvPr>
            <p:custDataLst>
              <p:tags r:id="rId3"/>
            </p:custDataLst>
          </p:nvPr>
        </p:nvSpPr>
        <p:spPr>
          <a:xfrm>
            <a:off x="4772660" y="1417320"/>
            <a:ext cx="3875405" cy="3374390"/>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9" name="Rectangle 12"/>
          <p:cNvSpPr/>
          <p:nvPr/>
        </p:nvSpPr>
        <p:spPr>
          <a:xfrm>
            <a:off x="758190" y="3938270"/>
            <a:ext cx="3629025" cy="783590"/>
          </a:xfrm>
          <a:prstGeom prst="rect">
            <a:avLst/>
          </a:prstGeom>
        </p:spPr>
        <p:txBody>
          <a:bodyPr wrap="square">
            <a:spAutoFit/>
          </a:bodyPr>
          <a:p>
            <a:pPr>
              <a:lnSpc>
                <a:spcPct val="150000"/>
              </a:lnSpc>
            </a:pPr>
            <a:r>
              <a:rPr lang="en-US" sz="1000" dirty="0">
                <a:solidFill>
                  <a:schemeClr val="bg1">
                    <a:lumMod val="50000"/>
                  </a:schemeClr>
                </a:solidFill>
                <a:latin typeface="Calibri" panose="020F0502020204030204" pitchFamily="34" charset="0"/>
                <a:cs typeface="+mn-ea"/>
                <a:sym typeface="+mn-lt"/>
              </a:rPr>
              <a:t>* </a:t>
            </a:r>
            <a:r>
              <a:rPr sz="1000" dirty="0">
                <a:solidFill>
                  <a:schemeClr val="bg1">
                    <a:lumMod val="50000"/>
                  </a:schemeClr>
                </a:solidFill>
                <a:latin typeface="Calibri" panose="020F0502020204030204" pitchFamily="34" charset="0"/>
                <a:cs typeface="+mn-ea"/>
                <a:sym typeface="+mn-lt"/>
              </a:rPr>
              <a:t>Before each batch of mass production, we will assemble some products in advance, and  test the forming conditions. </a:t>
            </a:r>
            <a:endParaRPr sz="1000" dirty="0">
              <a:solidFill>
                <a:schemeClr val="bg1">
                  <a:lumMod val="50000"/>
                </a:schemeClr>
              </a:solidFill>
              <a:latin typeface="Calibri" panose="020F0502020204030204" pitchFamily="34" charset="0"/>
              <a:cs typeface="+mn-ea"/>
              <a:sym typeface="+mn-lt"/>
            </a:endParaRPr>
          </a:p>
          <a:p>
            <a:pPr>
              <a:lnSpc>
                <a:spcPct val="150000"/>
              </a:lnSpc>
            </a:pPr>
            <a:r>
              <a:rPr lang="en-US" sz="1000" dirty="0">
                <a:solidFill>
                  <a:schemeClr val="bg1">
                    <a:lumMod val="50000"/>
                  </a:schemeClr>
                </a:solidFill>
                <a:latin typeface="Calibri" panose="020F0502020204030204" pitchFamily="34" charset="0"/>
                <a:cs typeface="+mn-ea"/>
                <a:sym typeface="+mn-lt"/>
              </a:rPr>
              <a:t>* </a:t>
            </a:r>
            <a:r>
              <a:rPr sz="1000" dirty="0">
                <a:solidFill>
                  <a:schemeClr val="bg1">
                    <a:lumMod val="50000"/>
                  </a:schemeClr>
                </a:solidFill>
                <a:latin typeface="Calibri" panose="020F0502020204030204" pitchFamily="34" charset="0"/>
                <a:cs typeface="+mn-ea"/>
                <a:sym typeface="+mn-lt"/>
              </a:rPr>
              <a:t>Mass production won't be started until the precision is adjusted.</a:t>
            </a:r>
            <a:endParaRPr sz="1000" dirty="0">
              <a:solidFill>
                <a:schemeClr val="bg1">
                  <a:lumMod val="50000"/>
                </a:schemeClr>
              </a:solidFill>
              <a:latin typeface="Calibri" panose="020F0502020204030204" pitchFamily="34" charset="0"/>
              <a:cs typeface="+mn-ea"/>
              <a:sym typeface="+mn-lt"/>
            </a:endParaRPr>
          </a:p>
        </p:txBody>
      </p:sp>
      <p:pic>
        <p:nvPicPr>
          <p:cNvPr id="11" name="图片 10" descr="C:\Users\Administrator\Desktop\10. 包装 (2).JPG10. 包装 (2)"/>
          <p:cNvPicPr>
            <a:picLocks noChangeAspect="1"/>
          </p:cNvPicPr>
          <p:nvPr/>
        </p:nvPicPr>
        <p:blipFill>
          <a:blip r:embed="rId4"/>
          <a:srcRect/>
          <a:stretch>
            <a:fillRect/>
          </a:stretch>
        </p:blipFill>
        <p:spPr>
          <a:xfrm>
            <a:off x="4852035" y="1504315"/>
            <a:ext cx="3716655" cy="2433955"/>
          </a:xfrm>
          <a:prstGeom prst="rect">
            <a:avLst/>
          </a:prstGeom>
        </p:spPr>
      </p:pic>
      <p:sp>
        <p:nvSpPr>
          <p:cNvPr id="17" name="Rectangle 12"/>
          <p:cNvSpPr/>
          <p:nvPr/>
        </p:nvSpPr>
        <p:spPr>
          <a:xfrm>
            <a:off x="4852035" y="3938270"/>
            <a:ext cx="3629025" cy="783590"/>
          </a:xfrm>
          <a:prstGeom prst="rect">
            <a:avLst/>
          </a:prstGeom>
        </p:spPr>
        <p:txBody>
          <a:bodyPr wrap="square">
            <a:spAutoFit/>
          </a:bodyPr>
          <a:p>
            <a:pPr>
              <a:lnSpc>
                <a:spcPct val="150000"/>
              </a:lnSpc>
            </a:pPr>
            <a:r>
              <a:rPr sz="1000" dirty="0">
                <a:solidFill>
                  <a:schemeClr val="bg1">
                    <a:lumMod val="50000"/>
                  </a:schemeClr>
                </a:solidFill>
                <a:latin typeface="Calibri" panose="020F0502020204030204" pitchFamily="34" charset="0"/>
                <a:cs typeface="+mn-ea"/>
                <a:sym typeface="+mn-lt"/>
              </a:rPr>
              <a:t>* Five sets of automatic packing machines</a:t>
            </a:r>
            <a:r>
              <a:rPr lang="en-US" sz="1000" dirty="0">
                <a:solidFill>
                  <a:schemeClr val="bg1">
                    <a:lumMod val="50000"/>
                  </a:schemeClr>
                </a:solidFill>
                <a:latin typeface="Calibri" panose="020F0502020204030204" pitchFamily="34" charset="0"/>
                <a:cs typeface="+mn-ea"/>
                <a:sym typeface="+mn-lt"/>
              </a:rPr>
              <a:t>.</a:t>
            </a:r>
            <a:endParaRPr lang="en-US" sz="1000" dirty="0">
              <a:solidFill>
                <a:schemeClr val="bg1">
                  <a:lumMod val="50000"/>
                </a:schemeClr>
              </a:solidFill>
              <a:latin typeface="Calibri" panose="020F0502020204030204" pitchFamily="34" charset="0"/>
              <a:cs typeface="+mn-ea"/>
              <a:sym typeface="+mn-lt"/>
            </a:endParaRPr>
          </a:p>
          <a:p>
            <a:pPr>
              <a:lnSpc>
                <a:spcPct val="150000"/>
              </a:lnSpc>
            </a:pPr>
            <a:r>
              <a:rPr sz="1000" dirty="0">
                <a:solidFill>
                  <a:schemeClr val="bg1">
                    <a:lumMod val="50000"/>
                  </a:schemeClr>
                </a:solidFill>
                <a:latin typeface="Calibri" panose="020F0502020204030204" pitchFamily="34" charset="0"/>
                <a:cs typeface="+mn-ea"/>
                <a:sym typeface="+mn-lt"/>
              </a:rPr>
              <a:t>* Packing was optimized and confirmed after dozens of tests, so it is very solid, and can withstand the bumpy shipment.</a:t>
            </a:r>
            <a:endParaRPr sz="1000" dirty="0">
              <a:solidFill>
                <a:schemeClr val="bg1">
                  <a:lumMod val="50000"/>
                </a:schemeClr>
              </a:solidFill>
              <a:latin typeface="Calibri" panose="020F0502020204030204" pitchFamily="34" charset="0"/>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p:bldP spid="6" grpId="0" bldLvl="0" animBg="1"/>
      <p:bldP spid="9"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47634" y="309304"/>
            <a:ext cx="2481580" cy="502762"/>
            <a:chOff x="947634" y="309304"/>
            <a:chExt cx="2481580" cy="502762"/>
          </a:xfrm>
        </p:grpSpPr>
        <p:sp>
          <p:nvSpPr>
            <p:cNvPr id="16"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Professional Laboratory for Testing</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8" name="文本框 17"/>
            <p:cNvSpPr txBox="1"/>
            <p:nvPr/>
          </p:nvSpPr>
          <p:spPr>
            <a:xfrm>
              <a:off x="947634" y="309304"/>
              <a:ext cx="2481580" cy="368300"/>
            </a:xfrm>
            <a:prstGeom prst="rect">
              <a:avLst/>
            </a:prstGeom>
            <a:noFill/>
          </p:spPr>
          <p:txBody>
            <a:bodyPr wrap="none" rtlCol="0">
              <a:spAutoFit/>
            </a:bodyPr>
            <a:lstStyle/>
            <a:p>
              <a:pPr algn="l"/>
              <a:r>
                <a:rPr lang="zh-CN" altLang="en-US" b="1" dirty="0">
                  <a:solidFill>
                    <a:srgbClr val="1F4569"/>
                  </a:solidFill>
                </a:rPr>
                <a:t>Strict Quality Control</a:t>
              </a:r>
              <a:endParaRPr lang="zh-CN" altLang="en-US" b="1" dirty="0">
                <a:solidFill>
                  <a:srgbClr val="1F4569"/>
                </a:solidFill>
              </a:endParaRPr>
            </a:p>
          </p:txBody>
        </p:sp>
      </p:grpSp>
      <p:grpSp>
        <p:nvGrpSpPr>
          <p:cNvPr id="19" name="组合 18"/>
          <p:cNvGrpSpPr/>
          <p:nvPr/>
        </p:nvGrpSpPr>
        <p:grpSpPr>
          <a:xfrm>
            <a:off x="644317" y="3548941"/>
            <a:ext cx="1295933" cy="576019"/>
            <a:chOff x="4570534" y="4836286"/>
            <a:chExt cx="1496039" cy="678595"/>
          </a:xfrm>
        </p:grpSpPr>
        <p:sp>
          <p:nvSpPr>
            <p:cNvPr id="22" name="矩形 21"/>
            <p:cNvSpPr/>
            <p:nvPr/>
          </p:nvSpPr>
          <p:spPr>
            <a:xfrm>
              <a:off x="4570534" y="4836286"/>
              <a:ext cx="1496039" cy="181035"/>
            </a:xfrm>
            <a:prstGeom prst="rect">
              <a:avLst/>
            </a:prstGeom>
          </p:spPr>
          <p:txBody>
            <a:bodyPr wrap="square" lIns="0" tIns="0" rIns="0" bIns="0">
              <a:spAutoFit/>
            </a:bodyPr>
            <a:lstStyle/>
            <a:p>
              <a:pPr algn="ctr"/>
              <a:r>
                <a:rPr lang="zh-CN" altLang="en-US" sz="1000" dirty="0">
                  <a:solidFill>
                    <a:schemeClr val="tx1">
                      <a:lumMod val="65000"/>
                      <a:lumOff val="35000"/>
                    </a:schemeClr>
                  </a:solidFill>
                </a:rPr>
                <a:t>Thickness Gauge Test</a:t>
              </a:r>
              <a:endParaRPr lang="zh-CN" altLang="en-US" sz="1000" dirty="0">
                <a:solidFill>
                  <a:schemeClr val="tx1">
                    <a:lumMod val="65000"/>
                    <a:lumOff val="35000"/>
                  </a:schemeClr>
                </a:solidFill>
              </a:endParaRPr>
            </a:p>
          </p:txBody>
        </p:sp>
        <p:sp>
          <p:nvSpPr>
            <p:cNvPr id="23" name="矩形 22"/>
            <p:cNvSpPr/>
            <p:nvPr/>
          </p:nvSpPr>
          <p:spPr>
            <a:xfrm>
              <a:off x="4851790" y="5044943"/>
              <a:ext cx="933529" cy="181035"/>
            </a:xfrm>
            <a:prstGeom prst="rect">
              <a:avLst/>
            </a:prstGeom>
          </p:spPr>
          <p:txBody>
            <a:bodyPr wrap="square" lIns="0" tIns="0" rIns="0" bIns="0">
              <a:spAutoFit/>
            </a:bodyPr>
            <a:lstStyle/>
            <a:p>
              <a:pPr algn="ctr"/>
              <a:r>
                <a:rPr lang="zh-CN" altLang="en-US" sz="1000" dirty="0">
                  <a:solidFill>
                    <a:schemeClr val="tx1">
                      <a:lumMod val="65000"/>
                      <a:lumOff val="35000"/>
                    </a:schemeClr>
                  </a:solidFill>
                  <a:sym typeface="+mn-ea"/>
                </a:rPr>
                <a:t>70μm +-10μm</a:t>
              </a:r>
              <a:endParaRPr lang="zh-CN" altLang="en-US" sz="1000" dirty="0">
                <a:solidFill>
                  <a:schemeClr val="tx1">
                    <a:lumMod val="75000"/>
                    <a:lumOff val="25000"/>
                  </a:schemeClr>
                </a:solidFill>
              </a:endParaRPr>
            </a:p>
          </p:txBody>
        </p:sp>
        <p:cxnSp>
          <p:nvCxnSpPr>
            <p:cNvPr id="24" name="直接连接符 23"/>
            <p:cNvCxnSpPr/>
            <p:nvPr/>
          </p:nvCxnSpPr>
          <p:spPr>
            <a:xfrm>
              <a:off x="5018704" y="5514881"/>
              <a:ext cx="571226" cy="0"/>
            </a:xfrm>
            <a:prstGeom prst="line">
              <a:avLst/>
            </a:prstGeom>
            <a:ln w="38100">
              <a:solidFill>
                <a:srgbClr val="0585A9"/>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418196" y="3562577"/>
            <a:ext cx="1117600" cy="575946"/>
            <a:chOff x="4660056" y="4836286"/>
            <a:chExt cx="1316992" cy="678595"/>
          </a:xfrm>
        </p:grpSpPr>
        <p:sp>
          <p:nvSpPr>
            <p:cNvPr id="46" name="矩形 45"/>
            <p:cNvSpPr/>
            <p:nvPr/>
          </p:nvSpPr>
          <p:spPr>
            <a:xfrm>
              <a:off x="4960870" y="4836286"/>
              <a:ext cx="715366" cy="181058"/>
            </a:xfrm>
            <a:prstGeom prst="rect">
              <a:avLst/>
            </a:prstGeom>
          </p:spPr>
          <p:txBody>
            <a:bodyPr wrap="none" lIns="0" tIns="0" rIns="0" bIns="0">
              <a:spAutoFit/>
            </a:bodyPr>
            <a:lstStyle/>
            <a:p>
              <a:pPr algn="ctr"/>
              <a:r>
                <a:rPr lang="zh-CN" altLang="en-US" sz="1000" dirty="0">
                  <a:solidFill>
                    <a:schemeClr val="tx1">
                      <a:lumMod val="65000"/>
                      <a:lumOff val="35000"/>
                    </a:schemeClr>
                  </a:solidFill>
                </a:rPr>
                <a:t>Gloss Test</a:t>
              </a:r>
              <a:endParaRPr lang="zh-CN" altLang="en-US" sz="1000" dirty="0">
                <a:solidFill>
                  <a:schemeClr val="tx1">
                    <a:lumMod val="65000"/>
                    <a:lumOff val="35000"/>
                  </a:schemeClr>
                </a:solidFill>
              </a:endParaRPr>
            </a:p>
          </p:txBody>
        </p:sp>
        <p:sp>
          <p:nvSpPr>
            <p:cNvPr id="47" name="矩形 46"/>
            <p:cNvSpPr/>
            <p:nvPr/>
          </p:nvSpPr>
          <p:spPr>
            <a:xfrm>
              <a:off x="4660056" y="5044943"/>
              <a:ext cx="1316992" cy="181058"/>
            </a:xfrm>
            <a:prstGeom prst="rect">
              <a:avLst/>
            </a:prstGeom>
          </p:spPr>
          <p:txBody>
            <a:bodyPr wrap="none" lIns="0" tIns="0" rIns="0" bIns="0">
              <a:spAutoFit/>
            </a:bodyPr>
            <a:lstStyle/>
            <a:p>
              <a:pPr algn="ctr"/>
              <a:r>
                <a:rPr lang="zh-CN" altLang="en-US" sz="1000" dirty="0">
                  <a:solidFill>
                    <a:schemeClr val="tx1">
                      <a:lumMod val="75000"/>
                      <a:lumOff val="25000"/>
                    </a:schemeClr>
                  </a:solidFill>
                </a:rPr>
                <a:t>25-30% at 60°angle</a:t>
              </a:r>
              <a:endParaRPr lang="zh-CN" altLang="en-US" sz="1000" dirty="0">
                <a:solidFill>
                  <a:schemeClr val="tx1">
                    <a:lumMod val="75000"/>
                    <a:lumOff val="25000"/>
                  </a:schemeClr>
                </a:solidFill>
              </a:endParaRPr>
            </a:p>
          </p:txBody>
        </p:sp>
        <p:cxnSp>
          <p:nvCxnSpPr>
            <p:cNvPr id="48" name="直接连接符 47"/>
            <p:cNvCxnSpPr/>
            <p:nvPr/>
          </p:nvCxnSpPr>
          <p:spPr>
            <a:xfrm>
              <a:off x="5018704" y="5514881"/>
              <a:ext cx="571226" cy="0"/>
            </a:xfrm>
            <a:prstGeom prst="line">
              <a:avLst/>
            </a:prstGeom>
            <a:ln w="38100">
              <a:solidFill>
                <a:srgbClr val="42B7CE"/>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037765" y="3575912"/>
            <a:ext cx="1270635" cy="575946"/>
            <a:chOff x="4569888" y="4836286"/>
            <a:chExt cx="1497330" cy="678595"/>
          </a:xfrm>
        </p:grpSpPr>
        <p:sp>
          <p:nvSpPr>
            <p:cNvPr id="52" name="矩形 51"/>
            <p:cNvSpPr/>
            <p:nvPr/>
          </p:nvSpPr>
          <p:spPr>
            <a:xfrm>
              <a:off x="4569888" y="4836286"/>
              <a:ext cx="1497330" cy="181058"/>
            </a:xfrm>
            <a:prstGeom prst="rect">
              <a:avLst/>
            </a:prstGeom>
          </p:spPr>
          <p:txBody>
            <a:bodyPr wrap="none" lIns="0" tIns="0" rIns="0" bIns="0">
              <a:spAutoFit/>
            </a:bodyPr>
            <a:lstStyle/>
            <a:p>
              <a:pPr algn="ctr"/>
              <a:r>
                <a:rPr lang="zh-CN" altLang="en-US" sz="1000" dirty="0">
                  <a:solidFill>
                    <a:schemeClr val="tx1">
                      <a:lumMod val="65000"/>
                      <a:lumOff val="35000"/>
                    </a:schemeClr>
                  </a:solidFill>
                </a:rPr>
                <a:t>Grid Test for </a:t>
              </a:r>
              <a:r>
                <a:rPr lang="en-US" altLang="zh-CN" sz="1000" dirty="0">
                  <a:solidFill>
                    <a:schemeClr val="tx1">
                      <a:lumMod val="65000"/>
                      <a:lumOff val="35000"/>
                    </a:schemeClr>
                  </a:solidFill>
                </a:rPr>
                <a:t>A</a:t>
              </a:r>
              <a:r>
                <a:rPr lang="zh-CN" altLang="en-US" sz="1000" dirty="0">
                  <a:solidFill>
                    <a:schemeClr val="tx1">
                      <a:lumMod val="65000"/>
                      <a:lumOff val="35000"/>
                    </a:schemeClr>
                  </a:solidFill>
                </a:rPr>
                <a:t>dhesion</a:t>
              </a:r>
              <a:endParaRPr lang="zh-CN" altLang="en-US" sz="1000" dirty="0">
                <a:solidFill>
                  <a:schemeClr val="tx1">
                    <a:lumMod val="65000"/>
                    <a:lumOff val="35000"/>
                  </a:schemeClr>
                </a:solidFill>
              </a:endParaRPr>
            </a:p>
          </p:txBody>
        </p:sp>
        <p:sp>
          <p:nvSpPr>
            <p:cNvPr id="53" name="矩形 52"/>
            <p:cNvSpPr/>
            <p:nvPr/>
          </p:nvSpPr>
          <p:spPr>
            <a:xfrm>
              <a:off x="4973592" y="5044943"/>
              <a:ext cx="689924" cy="181058"/>
            </a:xfrm>
            <a:prstGeom prst="rect">
              <a:avLst/>
            </a:prstGeom>
          </p:spPr>
          <p:txBody>
            <a:bodyPr wrap="none" lIns="0" tIns="0" rIns="0" bIns="0">
              <a:spAutoFit/>
            </a:bodyPr>
            <a:lstStyle/>
            <a:p>
              <a:pPr algn="ctr"/>
              <a:r>
                <a:rPr lang="zh-CN" altLang="en-US" sz="1000" dirty="0">
                  <a:solidFill>
                    <a:schemeClr val="tx1">
                      <a:lumMod val="75000"/>
                      <a:lumOff val="25000"/>
                    </a:schemeClr>
                  </a:solidFill>
                </a:rPr>
                <a:t>First Level</a:t>
              </a:r>
              <a:endParaRPr lang="zh-CN" altLang="en-US" sz="1000" dirty="0">
                <a:solidFill>
                  <a:schemeClr val="tx1">
                    <a:lumMod val="75000"/>
                    <a:lumOff val="25000"/>
                  </a:schemeClr>
                </a:solidFill>
              </a:endParaRPr>
            </a:p>
          </p:txBody>
        </p:sp>
        <p:cxnSp>
          <p:nvCxnSpPr>
            <p:cNvPr id="54" name="直接连接符 53"/>
            <p:cNvCxnSpPr/>
            <p:nvPr/>
          </p:nvCxnSpPr>
          <p:spPr>
            <a:xfrm>
              <a:off x="5018704" y="5514881"/>
              <a:ext cx="571226" cy="0"/>
            </a:xfrm>
            <a:prstGeom prst="line">
              <a:avLst/>
            </a:prstGeom>
            <a:ln w="38100">
              <a:solidFill>
                <a:srgbClr val="0585A9"/>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632249" y="3589247"/>
            <a:ext cx="1473835" cy="575946"/>
            <a:chOff x="4450161" y="4836286"/>
            <a:chExt cx="1736784" cy="678595"/>
          </a:xfrm>
        </p:grpSpPr>
        <p:sp>
          <p:nvSpPr>
            <p:cNvPr id="58" name="矩形 57"/>
            <p:cNvSpPr/>
            <p:nvPr/>
          </p:nvSpPr>
          <p:spPr>
            <a:xfrm>
              <a:off x="4450161" y="4836286"/>
              <a:ext cx="1736784" cy="181058"/>
            </a:xfrm>
            <a:prstGeom prst="rect">
              <a:avLst/>
            </a:prstGeom>
          </p:spPr>
          <p:txBody>
            <a:bodyPr wrap="none" lIns="0" tIns="0" rIns="0" bIns="0">
              <a:spAutoFit/>
            </a:bodyPr>
            <a:lstStyle/>
            <a:p>
              <a:pPr algn="ctr"/>
              <a:r>
                <a:rPr lang="zh-CN" altLang="en-US" sz="1000" dirty="0">
                  <a:solidFill>
                    <a:schemeClr val="tx1">
                      <a:lumMod val="65000"/>
                      <a:lumOff val="35000"/>
                    </a:schemeClr>
                  </a:solidFill>
                </a:rPr>
                <a:t>Punching Resistance Test</a:t>
              </a:r>
              <a:endParaRPr lang="zh-CN" altLang="en-US" sz="1000" dirty="0">
                <a:solidFill>
                  <a:schemeClr val="tx1">
                    <a:lumMod val="65000"/>
                    <a:lumOff val="35000"/>
                  </a:schemeClr>
                </a:solidFill>
              </a:endParaRPr>
            </a:p>
          </p:txBody>
        </p:sp>
        <p:sp>
          <p:nvSpPr>
            <p:cNvPr id="59" name="矩形 58"/>
            <p:cNvSpPr/>
            <p:nvPr/>
          </p:nvSpPr>
          <p:spPr>
            <a:xfrm>
              <a:off x="4669786" y="5044943"/>
              <a:ext cx="1297537" cy="181058"/>
            </a:xfrm>
            <a:prstGeom prst="rect">
              <a:avLst/>
            </a:prstGeom>
          </p:spPr>
          <p:txBody>
            <a:bodyPr wrap="none" lIns="0" tIns="0" rIns="0" bIns="0">
              <a:spAutoFit/>
            </a:bodyPr>
            <a:lstStyle/>
            <a:p>
              <a:pPr algn="ctr"/>
              <a:r>
                <a:rPr lang="zh-CN" altLang="en-US" sz="1000" dirty="0">
                  <a:solidFill>
                    <a:schemeClr val="tx1">
                      <a:lumMod val="75000"/>
                      <a:lumOff val="25000"/>
                    </a:schemeClr>
                  </a:solidFill>
                </a:rPr>
                <a:t>50cm on both sides</a:t>
              </a:r>
              <a:endParaRPr lang="zh-CN" altLang="en-US" sz="1000" dirty="0">
                <a:solidFill>
                  <a:schemeClr val="tx1">
                    <a:lumMod val="75000"/>
                    <a:lumOff val="25000"/>
                  </a:schemeClr>
                </a:solidFill>
              </a:endParaRPr>
            </a:p>
          </p:txBody>
        </p:sp>
        <p:cxnSp>
          <p:nvCxnSpPr>
            <p:cNvPr id="60" name="直接连接符 59"/>
            <p:cNvCxnSpPr/>
            <p:nvPr/>
          </p:nvCxnSpPr>
          <p:spPr>
            <a:xfrm>
              <a:off x="5018704" y="5514881"/>
              <a:ext cx="571226" cy="0"/>
            </a:xfrm>
            <a:prstGeom prst="line">
              <a:avLst/>
            </a:prstGeom>
            <a:ln w="38100">
              <a:solidFill>
                <a:srgbClr val="42B7CE"/>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7477242" y="3589247"/>
            <a:ext cx="1065530" cy="575946"/>
            <a:chOff x="4690737" y="4836286"/>
            <a:chExt cx="1255632" cy="678595"/>
          </a:xfrm>
        </p:grpSpPr>
        <p:sp>
          <p:nvSpPr>
            <p:cNvPr id="5" name="矩形 4"/>
            <p:cNvSpPr/>
            <p:nvPr/>
          </p:nvSpPr>
          <p:spPr>
            <a:xfrm>
              <a:off x="4690737" y="4836286"/>
              <a:ext cx="1255632" cy="181058"/>
            </a:xfrm>
            <a:prstGeom prst="rect">
              <a:avLst/>
            </a:prstGeom>
          </p:spPr>
          <p:txBody>
            <a:bodyPr wrap="none" lIns="0" tIns="0" rIns="0" bIns="0">
              <a:spAutoFit/>
            </a:bodyPr>
            <a:p>
              <a:pPr algn="ctr"/>
              <a:r>
                <a:rPr lang="zh-CN" altLang="en-US" sz="1000" dirty="0">
                  <a:solidFill>
                    <a:schemeClr val="tx1">
                      <a:lumMod val="65000"/>
                      <a:lumOff val="35000"/>
                    </a:schemeClr>
                  </a:solidFill>
                </a:rPr>
                <a:t>Anti-corrosion Test</a:t>
              </a:r>
              <a:endParaRPr lang="zh-CN" altLang="en-US" sz="1000" dirty="0">
                <a:solidFill>
                  <a:schemeClr val="tx1">
                    <a:lumMod val="65000"/>
                    <a:lumOff val="35000"/>
                  </a:schemeClr>
                </a:solidFill>
              </a:endParaRPr>
            </a:p>
          </p:txBody>
        </p:sp>
        <p:sp>
          <p:nvSpPr>
            <p:cNvPr id="6" name="矩形 5"/>
            <p:cNvSpPr/>
            <p:nvPr/>
          </p:nvSpPr>
          <p:spPr>
            <a:xfrm>
              <a:off x="4865463" y="5044943"/>
              <a:ext cx="906180" cy="181058"/>
            </a:xfrm>
            <a:prstGeom prst="rect">
              <a:avLst/>
            </a:prstGeom>
          </p:spPr>
          <p:txBody>
            <a:bodyPr wrap="none" lIns="0" tIns="0" rIns="0" bIns="0">
              <a:spAutoFit/>
            </a:bodyPr>
            <a:p>
              <a:pPr algn="ctr"/>
              <a:r>
                <a:rPr lang="en-US" altLang="zh-CN" sz="1000" dirty="0">
                  <a:solidFill>
                    <a:schemeClr val="tx1">
                      <a:lumMod val="75000"/>
                      <a:lumOff val="25000"/>
                    </a:schemeClr>
                  </a:solidFill>
                </a:rPr>
                <a:t>B</a:t>
              </a:r>
              <a:r>
                <a:rPr lang="zh-CN" altLang="en-US" sz="1000" dirty="0">
                  <a:solidFill>
                    <a:schemeClr val="tx1">
                      <a:lumMod val="75000"/>
                      <a:lumOff val="25000"/>
                    </a:schemeClr>
                  </a:solidFill>
                </a:rPr>
                <a:t>y Salt Spray</a:t>
              </a:r>
              <a:endParaRPr lang="zh-CN" altLang="en-US" sz="1000" dirty="0">
                <a:solidFill>
                  <a:schemeClr val="tx1">
                    <a:lumMod val="75000"/>
                    <a:lumOff val="25000"/>
                  </a:schemeClr>
                </a:solidFill>
              </a:endParaRPr>
            </a:p>
          </p:txBody>
        </p:sp>
        <p:cxnSp>
          <p:nvCxnSpPr>
            <p:cNvPr id="7" name="直接连接符 6"/>
            <p:cNvCxnSpPr/>
            <p:nvPr/>
          </p:nvCxnSpPr>
          <p:spPr>
            <a:xfrm>
              <a:off x="5018704" y="5514881"/>
              <a:ext cx="571226" cy="0"/>
            </a:xfrm>
            <a:prstGeom prst="line">
              <a:avLst/>
            </a:prstGeom>
            <a:ln w="38100">
              <a:solidFill>
                <a:srgbClr val="42B7CE"/>
              </a:solidFill>
            </a:ln>
          </p:spPr>
          <p:style>
            <a:lnRef idx="1">
              <a:schemeClr val="accent1"/>
            </a:lnRef>
            <a:fillRef idx="0">
              <a:schemeClr val="accent1"/>
            </a:fillRef>
            <a:effectRef idx="0">
              <a:schemeClr val="accent1"/>
            </a:effectRef>
            <a:fontRef idx="minor">
              <a:schemeClr val="tx1"/>
            </a:fontRef>
          </p:style>
        </p:cxnSp>
      </p:grpSp>
      <p:sp>
        <p:nvSpPr>
          <p:cNvPr id="13" name="Freeform 6"/>
          <p:cNvSpPr/>
          <p:nvPr/>
        </p:nvSpPr>
        <p:spPr bwMode="auto">
          <a:xfrm rot="18900000">
            <a:off x="2005965" y="1359535"/>
            <a:ext cx="2104390" cy="209804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w="12700"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
            <a:endParaRPr lang="zh-CN" altLang="en-US" sz="1400"/>
          </a:p>
        </p:txBody>
      </p:sp>
      <p:sp>
        <p:nvSpPr>
          <p:cNvPr id="14" name="Freeform 6"/>
          <p:cNvSpPr/>
          <p:nvPr/>
        </p:nvSpPr>
        <p:spPr bwMode="auto">
          <a:xfrm rot="18900000">
            <a:off x="3653155" y="1359535"/>
            <a:ext cx="2104390" cy="209804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0">
            <a:blip r:embed="rId2" cstate="print">
              <a:extLst>
                <a:ext uri="{28A0092B-C50C-407E-A947-70E740481C1C}">
                  <a14:useLocalDpi xmlns:a14="http://schemas.microsoft.com/office/drawing/2010/main" val="0"/>
                </a:ext>
              </a:extLst>
            </a:blip>
            <a:srcRect/>
            <a:stretch>
              <a:fillRect/>
            </a:stretch>
          </a:blipFill>
          <a:ln w="12700"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
            <a:endParaRPr lang="zh-CN" altLang="en-US" sz="1400"/>
          </a:p>
        </p:txBody>
      </p:sp>
      <p:sp>
        <p:nvSpPr>
          <p:cNvPr id="17" name="Freeform 6"/>
          <p:cNvSpPr/>
          <p:nvPr/>
        </p:nvSpPr>
        <p:spPr bwMode="auto">
          <a:xfrm rot="18900000">
            <a:off x="5317490" y="1359535"/>
            <a:ext cx="2104390" cy="209804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0">
            <a:blip r:embed="rId3" cstate="print">
              <a:extLst>
                <a:ext uri="{28A0092B-C50C-407E-A947-70E740481C1C}">
                  <a14:useLocalDpi xmlns:a14="http://schemas.microsoft.com/office/drawing/2010/main" val="0"/>
                </a:ext>
              </a:extLst>
            </a:blip>
            <a:srcRect/>
            <a:stretch>
              <a:fillRect/>
            </a:stretch>
          </a:blipFill>
          <a:ln w="12700"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
            <a:endParaRPr lang="zh-CN" altLang="en-US" sz="1400"/>
          </a:p>
        </p:txBody>
      </p:sp>
      <p:sp>
        <p:nvSpPr>
          <p:cNvPr id="26" name="Freeform 6"/>
          <p:cNvSpPr/>
          <p:nvPr/>
        </p:nvSpPr>
        <p:spPr bwMode="auto">
          <a:xfrm rot="18900000">
            <a:off x="6957695" y="1359535"/>
            <a:ext cx="2104390" cy="209804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0">
            <a:blip r:embed="rId4" cstate="print">
              <a:extLst>
                <a:ext uri="{28A0092B-C50C-407E-A947-70E740481C1C}">
                  <a14:useLocalDpi xmlns:a14="http://schemas.microsoft.com/office/drawing/2010/main" val="0"/>
                </a:ext>
              </a:extLst>
            </a:blip>
            <a:srcRect/>
            <a:stretch>
              <a:fillRect/>
            </a:stretch>
          </a:blipFill>
          <a:ln w="12700"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
            <a:endParaRPr lang="zh-CN" altLang="en-US" sz="1400"/>
          </a:p>
        </p:txBody>
      </p:sp>
      <p:sp>
        <p:nvSpPr>
          <p:cNvPr id="27" name="Freeform 6"/>
          <p:cNvSpPr/>
          <p:nvPr/>
        </p:nvSpPr>
        <p:spPr bwMode="auto">
          <a:xfrm rot="18900000">
            <a:off x="351790" y="1359535"/>
            <a:ext cx="2104390" cy="209804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0">
            <a:blip r:embed="rId5" cstate="print">
              <a:extLst>
                <a:ext uri="{28A0092B-C50C-407E-A947-70E740481C1C}">
                  <a14:useLocalDpi xmlns:a14="http://schemas.microsoft.com/office/drawing/2010/main" val="0"/>
                </a:ext>
              </a:extLst>
            </a:blip>
            <a:srcRect/>
            <a:stretch>
              <a:fillRect/>
            </a:stretch>
          </a:blipFill>
          <a:ln w="12700"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
            <a:endParaRPr lang="zh-CN" altLang="en-US" sz="14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500" fill="hold"/>
                                        <p:tgtEl>
                                          <p:spTgt spid="55"/>
                                        </p:tgtEl>
                                        <p:attrNameLst>
                                          <p:attrName>ppt_x</p:attrName>
                                        </p:attrNameLst>
                                      </p:cBhvr>
                                      <p:tavLst>
                                        <p:tav tm="0">
                                          <p:val>
                                            <p:strVal val="#ppt_x"/>
                                          </p:val>
                                        </p:tav>
                                        <p:tav tm="100000">
                                          <p:val>
                                            <p:strVal val="#ppt_x"/>
                                          </p:val>
                                        </p:tav>
                                      </p:tavLst>
                                    </p:anim>
                                    <p:anim calcmode="lin" valueType="num">
                                      <p:cBhvr additive="base">
                                        <p:cTn id="39" dur="500" fill="hold"/>
                                        <p:tgtEl>
                                          <p:spTgt spid="5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3" grpId="0" bldLvl="0" animBg="1"/>
      <p:bldP spid="14" grpId="0" bldLvl="0" animBg="1"/>
      <p:bldP spid="17" grpId="0" bldLvl="0" animBg="1"/>
      <p:bldP spid="2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2"/>
          <p:cNvSpPr/>
          <p:nvPr/>
        </p:nvSpPr>
        <p:spPr>
          <a:xfrm flipV="1">
            <a:off x="0" y="4223878"/>
            <a:ext cx="9144000" cy="919617"/>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 name="connsiteX0-25" fmla="*/ 0 w 2483768"/>
              <a:gd name="connsiteY0-26" fmla="*/ 0 h 585642"/>
              <a:gd name="connsiteX1-27" fmla="*/ 2483768 w 2483768"/>
              <a:gd name="connsiteY1-28" fmla="*/ 0 h 585642"/>
              <a:gd name="connsiteX2-29" fmla="*/ 482624 w 2483768"/>
              <a:gd name="connsiteY2-30" fmla="*/ 585642 h 585642"/>
              <a:gd name="connsiteX3-31" fmla="*/ 0 w 2483768"/>
              <a:gd name="connsiteY3-32" fmla="*/ 0 h 585642"/>
            </a:gdLst>
            <a:ahLst/>
            <a:cxnLst>
              <a:cxn ang="0">
                <a:pos x="connsiteX0-1" y="connsiteY0-2"/>
              </a:cxn>
              <a:cxn ang="0">
                <a:pos x="connsiteX1-3" y="connsiteY1-4"/>
              </a:cxn>
              <a:cxn ang="0">
                <a:pos x="connsiteX2-5" y="connsiteY2-6"/>
              </a:cxn>
              <a:cxn ang="0">
                <a:pos x="connsiteX3-7" y="connsiteY3-8"/>
              </a:cxn>
            </a:cxnLst>
            <a:rect l="l" t="t" r="r" b="b"/>
            <a:pathLst>
              <a:path w="2483768" h="585642">
                <a:moveTo>
                  <a:pt x="0" y="0"/>
                </a:moveTo>
                <a:lnTo>
                  <a:pt x="2483768" y="0"/>
                </a:lnTo>
                <a:lnTo>
                  <a:pt x="482624" y="58564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47634" y="309304"/>
            <a:ext cx="2557780" cy="538957"/>
            <a:chOff x="947634" y="309304"/>
            <a:chExt cx="2557780" cy="538957"/>
          </a:xfrm>
        </p:grpSpPr>
        <p:sp>
          <p:nvSpPr>
            <p:cNvPr id="8" name="TextBox 11"/>
            <p:cNvSpPr txBox="1">
              <a:spLocks noChangeArrowheads="1"/>
            </p:cNvSpPr>
            <p:nvPr/>
          </p:nvSpPr>
          <p:spPr bwMode="auto">
            <a:xfrm flipH="1">
              <a:off x="947723" y="603151"/>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From International Well-known Brands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9" name="文本框 8"/>
            <p:cNvSpPr txBox="1"/>
            <p:nvPr/>
          </p:nvSpPr>
          <p:spPr>
            <a:xfrm>
              <a:off x="947634" y="309304"/>
              <a:ext cx="2557780" cy="368300"/>
            </a:xfrm>
            <a:prstGeom prst="rect">
              <a:avLst/>
            </a:prstGeom>
            <a:noFill/>
          </p:spPr>
          <p:txBody>
            <a:bodyPr wrap="none" rtlCol="0">
              <a:spAutoFit/>
            </a:bodyPr>
            <a:lstStyle/>
            <a:p>
              <a:r>
                <a:rPr lang="en-US" altLang="zh-CN" b="1" dirty="0">
                  <a:solidFill>
                    <a:srgbClr val="1F4569"/>
                  </a:solidFill>
                </a:rPr>
                <a:t>Raw Material Supplier</a:t>
              </a:r>
              <a:endParaRPr lang="en-US" altLang="zh-CN" b="1" dirty="0">
                <a:solidFill>
                  <a:srgbClr val="1F4569"/>
                </a:solidFill>
              </a:endParaRPr>
            </a:p>
          </p:txBody>
        </p:sp>
      </p:grpSp>
      <p:sp>
        <p:nvSpPr>
          <p:cNvPr id="3" name="矩形 2"/>
          <p:cNvSpPr/>
          <p:nvPr/>
        </p:nvSpPr>
        <p:spPr>
          <a:xfrm>
            <a:off x="6660232" y="-1"/>
            <a:ext cx="2483768" cy="704912"/>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Lst>
            <a:ahLst/>
            <a:cxnLst>
              <a:cxn ang="0">
                <a:pos x="connsiteX0-1" y="connsiteY0-2"/>
              </a:cxn>
              <a:cxn ang="0">
                <a:pos x="connsiteX1-3" y="connsiteY1-4"/>
              </a:cxn>
              <a:cxn ang="0">
                <a:pos x="connsiteX2-5" y="connsiteY2-6"/>
              </a:cxn>
              <a:cxn ang="0">
                <a:pos x="connsiteX3-7" y="connsiteY3-8"/>
              </a:cxn>
            </a:cxnLst>
            <a:rect l="l" t="t" r="r" b="b"/>
            <a:pathLst>
              <a:path w="2483768" h="704912">
                <a:moveTo>
                  <a:pt x="0" y="0"/>
                </a:moveTo>
                <a:lnTo>
                  <a:pt x="2483768" y="0"/>
                </a:lnTo>
                <a:lnTo>
                  <a:pt x="1943941" y="70491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107440" y="1000125"/>
            <a:ext cx="7673340" cy="2974340"/>
            <a:chOff x="1744" y="1575"/>
            <a:chExt cx="12084" cy="4684"/>
          </a:xfrm>
        </p:grpSpPr>
        <p:pic>
          <p:nvPicPr>
            <p:cNvPr id="14" name="图片占位符 33" descr="C:\Users\Administrator\Desktop\冠州.jpg冠州"/>
            <p:cNvPicPr>
              <a:picLocks noChangeAspect="1"/>
            </p:cNvPicPr>
            <p:nvPr/>
          </p:nvPicPr>
          <p:blipFill>
            <a:blip r:embed="rId1"/>
            <a:srcRect/>
            <a:stretch>
              <a:fillRect/>
            </a:stretch>
          </p:blipFill>
          <p:spPr>
            <a:xfrm>
              <a:off x="1882" y="3023"/>
              <a:ext cx="3638" cy="1128"/>
            </a:xfrm>
            <a:prstGeom prst="rect">
              <a:avLst/>
            </a:prstGeom>
          </p:spPr>
        </p:pic>
        <p:pic>
          <p:nvPicPr>
            <p:cNvPr id="22" name="图片占位符 34" descr="C:\Users\Administrator\Desktop\国保.jpg国保"/>
            <p:cNvPicPr>
              <a:picLocks noChangeAspect="1"/>
            </p:cNvPicPr>
            <p:nvPr/>
          </p:nvPicPr>
          <p:blipFill>
            <a:blip r:embed="rId2"/>
            <a:srcRect/>
            <a:stretch>
              <a:fillRect/>
            </a:stretch>
          </p:blipFill>
          <p:spPr>
            <a:xfrm>
              <a:off x="3862" y="5150"/>
              <a:ext cx="1832" cy="1031"/>
            </a:xfrm>
            <a:prstGeom prst="rect">
              <a:avLst/>
            </a:prstGeom>
          </p:spPr>
        </p:pic>
        <p:pic>
          <p:nvPicPr>
            <p:cNvPr id="10" name="图片占位符 32" descr="C:\Users\Administrator\Desktop\望通.png望通"/>
            <p:cNvPicPr>
              <a:picLocks noChangeAspect="1"/>
            </p:cNvPicPr>
            <p:nvPr/>
          </p:nvPicPr>
          <p:blipFill>
            <a:blip r:embed="rId3"/>
            <a:srcRect/>
            <a:stretch>
              <a:fillRect/>
            </a:stretch>
          </p:blipFill>
          <p:spPr>
            <a:xfrm>
              <a:off x="9326" y="3370"/>
              <a:ext cx="4503" cy="832"/>
            </a:xfrm>
            <a:prstGeom prst="rect">
              <a:avLst/>
            </a:prstGeom>
          </p:spPr>
        </p:pic>
        <p:pic>
          <p:nvPicPr>
            <p:cNvPr id="11" name="图片占位符 36" descr="C:\Users\Administrator\Desktop\QQ截图20200612113347.jpgQQ截图20200612113347"/>
            <p:cNvPicPr>
              <a:picLocks noChangeAspect="1"/>
            </p:cNvPicPr>
            <p:nvPr/>
          </p:nvPicPr>
          <p:blipFill>
            <a:blip r:embed="rId4"/>
            <a:srcRect/>
            <a:stretch>
              <a:fillRect/>
            </a:stretch>
          </p:blipFill>
          <p:spPr>
            <a:xfrm>
              <a:off x="1744" y="5071"/>
              <a:ext cx="2168" cy="1188"/>
            </a:xfrm>
            <a:prstGeom prst="rect">
              <a:avLst/>
            </a:prstGeom>
          </p:spPr>
        </p:pic>
        <p:pic>
          <p:nvPicPr>
            <p:cNvPr id="24" name="图片占位符 32" descr="C:\Users\Administrator\Desktop\河北邯钢.jpg河北邯钢"/>
            <p:cNvPicPr>
              <a:picLocks noChangeAspect="1"/>
            </p:cNvPicPr>
            <p:nvPr/>
          </p:nvPicPr>
          <p:blipFill>
            <a:blip r:embed="rId5"/>
            <a:srcRect/>
            <a:stretch>
              <a:fillRect/>
            </a:stretch>
          </p:blipFill>
          <p:spPr>
            <a:xfrm>
              <a:off x="9836" y="5150"/>
              <a:ext cx="3483" cy="691"/>
            </a:xfrm>
            <a:prstGeom prst="rect">
              <a:avLst/>
            </a:prstGeom>
          </p:spPr>
        </p:pic>
        <p:pic>
          <p:nvPicPr>
            <p:cNvPr id="42" name="图片占位符 34" descr="C:\Users\Administrator\Desktop\阿克苏.jpg阿克苏"/>
            <p:cNvPicPr>
              <a:picLocks noChangeAspect="1"/>
            </p:cNvPicPr>
            <p:nvPr/>
          </p:nvPicPr>
          <p:blipFill>
            <a:blip r:embed="rId6"/>
            <a:srcRect/>
            <a:stretch>
              <a:fillRect/>
            </a:stretch>
          </p:blipFill>
          <p:spPr>
            <a:xfrm>
              <a:off x="5694" y="1575"/>
              <a:ext cx="3430" cy="2576"/>
            </a:xfrm>
            <a:prstGeom prst="rect">
              <a:avLst/>
            </a:prstGeom>
          </p:spPr>
        </p:pic>
        <p:pic>
          <p:nvPicPr>
            <p:cNvPr id="50" name="图片占位符 34" descr="C:\Users\Administrator\Desktop\瑞好.jpg瑞好"/>
            <p:cNvPicPr>
              <a:picLocks noChangeAspect="1"/>
            </p:cNvPicPr>
            <p:nvPr/>
          </p:nvPicPr>
          <p:blipFill>
            <a:blip r:embed="rId7"/>
            <a:srcRect/>
            <a:stretch>
              <a:fillRect/>
            </a:stretch>
          </p:blipFill>
          <p:spPr>
            <a:xfrm>
              <a:off x="6121" y="4764"/>
              <a:ext cx="2575" cy="1417"/>
            </a:xfrm>
            <a:prstGeom prst="rect">
              <a:avLst/>
            </a:prstGeom>
          </p:spPr>
        </p:pic>
      </p:grpSp>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9144000"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1" fmla="*/ 0 w 5091181"/>
              <a:gd name="connsiteY0-2" fmla="*/ 0 h 5143500"/>
              <a:gd name="connsiteX1-3" fmla="*/ 5091181 w 5091181"/>
              <a:gd name="connsiteY1-4" fmla="*/ 0 h 5143500"/>
              <a:gd name="connsiteX2-5" fmla="*/ 0 w 5091181"/>
              <a:gd name="connsiteY2-6" fmla="*/ 5143500 h 5143500"/>
              <a:gd name="connsiteX3-7" fmla="*/ 0 w 5091181"/>
              <a:gd name="connsiteY3-8" fmla="*/ 0 h 5143500"/>
            </a:gdLst>
            <a:ahLst/>
            <a:cxnLst>
              <a:cxn ang="0">
                <a:pos x="connsiteX0-1" y="connsiteY0-2"/>
              </a:cxn>
              <a:cxn ang="0">
                <a:pos x="connsiteX1-3" y="connsiteY1-4"/>
              </a:cxn>
              <a:cxn ang="0">
                <a:pos x="connsiteX2-5" y="connsiteY2-6"/>
              </a:cxn>
              <a:cxn ang="0">
                <a:pos x="connsiteX3-7" y="connsiteY3-8"/>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1" fmla="*/ 0 w 7812360"/>
              <a:gd name="connsiteY0-2" fmla="*/ 0 h 5143500"/>
              <a:gd name="connsiteX1-3" fmla="*/ 2081463 w 7812360"/>
              <a:gd name="connsiteY1-4" fmla="*/ 0 h 5143500"/>
              <a:gd name="connsiteX2-5" fmla="*/ 7812360 w 7812360"/>
              <a:gd name="connsiteY2-6" fmla="*/ 0 h 5143500"/>
              <a:gd name="connsiteX3-7" fmla="*/ 7812360 w 7812360"/>
              <a:gd name="connsiteY3-8" fmla="*/ 5143500 h 5143500"/>
              <a:gd name="connsiteX4-9" fmla="*/ 0 w 7812360"/>
              <a:gd name="connsiteY4-10" fmla="*/ 5143500 h 5143500"/>
              <a:gd name="connsiteX5" fmla="*/ 0 w 7812360"/>
              <a:gd name="connsiteY5" fmla="*/ 0 h 5143500"/>
              <a:gd name="connsiteX0-11" fmla="*/ 0 w 7812360"/>
              <a:gd name="connsiteY0-12" fmla="*/ 0 h 5143500"/>
              <a:gd name="connsiteX1-13" fmla="*/ 2081463 w 7812360"/>
              <a:gd name="connsiteY1-14" fmla="*/ 0 h 5143500"/>
              <a:gd name="connsiteX2-15" fmla="*/ 7812360 w 7812360"/>
              <a:gd name="connsiteY2-16" fmla="*/ 5143500 h 5143500"/>
              <a:gd name="connsiteX3-17" fmla="*/ 0 w 7812360"/>
              <a:gd name="connsiteY3-18" fmla="*/ 5143500 h 5143500"/>
              <a:gd name="connsiteX4-19" fmla="*/ 0 w 7812360"/>
              <a:gd name="connsiteY4-20" fmla="*/ 0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9"/>
          <p:cNvSpPr txBox="1"/>
          <p:nvPr/>
        </p:nvSpPr>
        <p:spPr>
          <a:xfrm>
            <a:off x="420245" y="1146106"/>
            <a:ext cx="1983151" cy="156845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endParaRPr lang="en-US" altLang="zh-CN" sz="4800" b="1" dirty="0">
              <a:solidFill>
                <a:schemeClr val="bg1"/>
              </a:solidFill>
              <a:latin typeface="Aparajita" panose="020B0604020202020204" pitchFamily="34" charset="0"/>
              <a:cs typeface="Aparajita" panose="020B0604020202020204" pitchFamily="34" charset="0"/>
            </a:endParaRPr>
          </a:p>
          <a:p>
            <a:pPr algn="ctr"/>
            <a:r>
              <a:rPr lang="en-US" altLang="zh-CN" sz="4800" b="1" dirty="0">
                <a:solidFill>
                  <a:schemeClr val="bg1"/>
                </a:solidFill>
                <a:latin typeface="Aparajita" panose="020B0604020202020204" pitchFamily="34" charset="0"/>
                <a:cs typeface="Aparajita" panose="020B0604020202020204" pitchFamily="34" charset="0"/>
              </a:rPr>
              <a:t>03</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46"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1" fmla="*/ 0 w 7812360"/>
              <a:gd name="connsiteY0-2" fmla="*/ 3701842 h 3701842"/>
              <a:gd name="connsiteX1-3" fmla="*/ 3713675 w 7812360"/>
              <a:gd name="connsiteY1-4" fmla="*/ 0 h 3701842"/>
              <a:gd name="connsiteX2-5" fmla="*/ 7812360 w 7812360"/>
              <a:gd name="connsiteY2-6" fmla="*/ 3701842 h 3701842"/>
              <a:gd name="connsiteX3-7" fmla="*/ 0 w 7812360"/>
              <a:gd name="connsiteY3-8" fmla="*/ 3701842 h 3701842"/>
            </a:gdLst>
            <a:ahLst/>
            <a:cxnLst>
              <a:cxn ang="0">
                <a:pos x="connsiteX0-1" y="connsiteY0-2"/>
              </a:cxn>
              <a:cxn ang="0">
                <a:pos x="connsiteX1-3" y="connsiteY1-4"/>
              </a:cxn>
              <a:cxn ang="0">
                <a:pos x="connsiteX2-5" y="connsiteY2-6"/>
              </a:cxn>
              <a:cxn ang="0">
                <a:pos x="connsiteX3-7" y="connsiteY3-8"/>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11"/>
          <p:cNvSpPr txBox="1"/>
          <p:nvPr/>
        </p:nvSpPr>
        <p:spPr>
          <a:xfrm>
            <a:off x="3020793" y="3291830"/>
            <a:ext cx="2000250" cy="645160"/>
          </a:xfrm>
          <a:prstGeom prst="rect">
            <a:avLst/>
          </a:prstGeom>
          <a:noFill/>
        </p:spPr>
        <p:txBody>
          <a:bodyPr wrap="none" rtlCol="0">
            <a:spAutoFit/>
          </a:bodyPr>
          <a:lstStyle/>
          <a:p>
            <a:pPr marL="0" lvl="1"/>
            <a:r>
              <a:rPr lang="en-US" altLang="zh-CN" sz="3600" b="1" dirty="0">
                <a:solidFill>
                  <a:schemeClr val="bg1"/>
                </a:solidFill>
                <a:latin typeface="微软雅黑" panose="020B0503020204020204" pitchFamily="34" charset="-122"/>
              </a:rPr>
              <a:t>Product</a:t>
            </a:r>
            <a:endParaRPr lang="en-US" altLang="zh-CN" sz="3600" b="1" dirty="0">
              <a:solidFill>
                <a:schemeClr val="bg1"/>
              </a:solidFill>
              <a:latin typeface="微软雅黑" panose="020B0503020204020204" pitchFamily="34" charset="-122"/>
            </a:endParaRPr>
          </a:p>
        </p:txBody>
      </p:sp>
      <p:sp>
        <p:nvSpPr>
          <p:cNvPr id="48" name="TextBox 11"/>
          <p:cNvSpPr txBox="1">
            <a:spLocks noChangeArrowheads="1"/>
          </p:cNvSpPr>
          <p:nvPr/>
        </p:nvSpPr>
        <p:spPr bwMode="auto">
          <a:xfrm flipH="1">
            <a:off x="2411760" y="3848149"/>
            <a:ext cx="3249391" cy="3067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Range</a:t>
            </a:r>
            <a:endPar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9"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0.70"/>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strVal val="#ppt_w*0.70"/>
                                          </p:val>
                                        </p:tav>
                                        <p:tav tm="100000">
                                          <p:val>
                                            <p:strVal val="#ppt_w"/>
                                          </p:val>
                                        </p:tav>
                                      </p:tavLst>
                                    </p:anim>
                                    <p:anim calcmode="lin" valueType="num">
                                      <p:cBhvr>
                                        <p:cTn id="13" dur="1000" fill="hold"/>
                                        <p:tgtEl>
                                          <p:spTgt spid="43"/>
                                        </p:tgtEl>
                                        <p:attrNameLst>
                                          <p:attrName>ppt_h</p:attrName>
                                        </p:attrNameLst>
                                      </p:cBhvr>
                                      <p:tavLst>
                                        <p:tav tm="0">
                                          <p:val>
                                            <p:strVal val="#ppt_h"/>
                                          </p:val>
                                        </p:tav>
                                        <p:tav tm="100000">
                                          <p:val>
                                            <p:strVal val="#ppt_h"/>
                                          </p:val>
                                        </p:tav>
                                      </p:tavLst>
                                    </p:anim>
                                    <p:animEffect transition="in" filter="fade">
                                      <p:cBhvr>
                                        <p:cTn id="14" dur="1000"/>
                                        <p:tgtEl>
                                          <p:spTgt spid="43"/>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strVal val="#ppt_w*0.70"/>
                                          </p:val>
                                        </p:tav>
                                        <p:tav tm="100000">
                                          <p:val>
                                            <p:strVal val="#ppt_w"/>
                                          </p:val>
                                        </p:tav>
                                      </p:tavLst>
                                    </p:anim>
                                    <p:anim calcmode="lin" valueType="num">
                                      <p:cBhvr>
                                        <p:cTn id="18" dur="1000" fill="hold"/>
                                        <p:tgtEl>
                                          <p:spTgt spid="46"/>
                                        </p:tgtEl>
                                        <p:attrNameLst>
                                          <p:attrName>ppt_h</p:attrName>
                                        </p:attrNameLst>
                                      </p:cBhvr>
                                      <p:tavLst>
                                        <p:tav tm="0">
                                          <p:val>
                                            <p:strVal val="#ppt_h"/>
                                          </p:val>
                                        </p:tav>
                                        <p:tav tm="100000">
                                          <p:val>
                                            <p:strVal val="#ppt_h"/>
                                          </p:val>
                                        </p:tav>
                                      </p:tavLst>
                                    </p:anim>
                                    <p:animEffect transition="in" filter="fade">
                                      <p:cBhvr>
                                        <p:cTn id="19" dur="1000"/>
                                        <p:tgtEl>
                                          <p:spTgt spid="46"/>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750"/>
                                        <p:tgtEl>
                                          <p:spTgt spid="45"/>
                                        </p:tgtEl>
                                      </p:cBhvr>
                                    </p:animEffect>
                                    <p:anim calcmode="lin" valueType="num">
                                      <p:cBhvr>
                                        <p:cTn id="23" dur="750" fill="hold"/>
                                        <p:tgtEl>
                                          <p:spTgt spid="45"/>
                                        </p:tgtEl>
                                        <p:attrNameLst>
                                          <p:attrName>ppt_x</p:attrName>
                                        </p:attrNameLst>
                                      </p:cBhvr>
                                      <p:tavLst>
                                        <p:tav tm="0">
                                          <p:val>
                                            <p:strVal val="#ppt_x"/>
                                          </p:val>
                                        </p:tav>
                                        <p:tav tm="100000">
                                          <p:val>
                                            <p:strVal val="#ppt_x"/>
                                          </p:val>
                                        </p:tav>
                                      </p:tavLst>
                                    </p:anim>
                                    <p:anim calcmode="lin" valueType="num">
                                      <p:cBhvr>
                                        <p:cTn id="24" dur="75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animBg="1"/>
      <p:bldP spid="47" grpId="0"/>
      <p:bldP spid="48" grpId="0" bldLvl="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1" fmla="*/ 0 w 5091181"/>
              <a:gd name="connsiteY0-2" fmla="*/ 0 h 5143500"/>
              <a:gd name="connsiteX1-3" fmla="*/ 5091181 w 5091181"/>
              <a:gd name="connsiteY1-4" fmla="*/ 0 h 5143500"/>
              <a:gd name="connsiteX2-5" fmla="*/ 0 w 5091181"/>
              <a:gd name="connsiteY2-6" fmla="*/ 5143500 h 5143500"/>
              <a:gd name="connsiteX3-7" fmla="*/ 0 w 5091181"/>
              <a:gd name="connsiteY3-8" fmla="*/ 0 h 5143500"/>
            </a:gdLst>
            <a:ahLst/>
            <a:cxnLst>
              <a:cxn ang="0">
                <a:pos x="connsiteX0-1" y="connsiteY0-2"/>
              </a:cxn>
              <a:cxn ang="0">
                <a:pos x="connsiteX1-3" y="connsiteY1-4"/>
              </a:cxn>
              <a:cxn ang="0">
                <a:pos x="connsiteX2-5" y="connsiteY2-6"/>
              </a:cxn>
              <a:cxn ang="0">
                <a:pos x="connsiteX3-7" y="connsiteY3-8"/>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1" fmla="*/ 0 w 7812360"/>
              <a:gd name="connsiteY0-2" fmla="*/ 0 h 5143500"/>
              <a:gd name="connsiteX1-3" fmla="*/ 2081463 w 7812360"/>
              <a:gd name="connsiteY1-4" fmla="*/ 0 h 5143500"/>
              <a:gd name="connsiteX2-5" fmla="*/ 7812360 w 7812360"/>
              <a:gd name="connsiteY2-6" fmla="*/ 0 h 5143500"/>
              <a:gd name="connsiteX3-7" fmla="*/ 7812360 w 7812360"/>
              <a:gd name="connsiteY3-8" fmla="*/ 5143500 h 5143500"/>
              <a:gd name="connsiteX4-9" fmla="*/ 0 w 7812360"/>
              <a:gd name="connsiteY4-10" fmla="*/ 5143500 h 5143500"/>
              <a:gd name="connsiteX5" fmla="*/ 0 w 7812360"/>
              <a:gd name="connsiteY5" fmla="*/ 0 h 5143500"/>
              <a:gd name="connsiteX0-11" fmla="*/ 0 w 7812360"/>
              <a:gd name="connsiteY0-12" fmla="*/ 0 h 5143500"/>
              <a:gd name="connsiteX1-13" fmla="*/ 2081463 w 7812360"/>
              <a:gd name="connsiteY1-14" fmla="*/ 0 h 5143500"/>
              <a:gd name="connsiteX2-15" fmla="*/ 7812360 w 7812360"/>
              <a:gd name="connsiteY2-16" fmla="*/ 5143500 h 5143500"/>
              <a:gd name="connsiteX3-17" fmla="*/ 0 w 7812360"/>
              <a:gd name="connsiteY3-18" fmla="*/ 5143500 h 5143500"/>
              <a:gd name="connsiteX4-19" fmla="*/ 0 w 7812360"/>
              <a:gd name="connsiteY4-20" fmla="*/ 0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20245" y="1146106"/>
            <a:ext cx="1983151" cy="156966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endParaRPr lang="en-US" altLang="zh-CN" sz="4800" b="1" dirty="0">
              <a:solidFill>
                <a:schemeClr val="bg1"/>
              </a:solidFill>
              <a:latin typeface="Aparajita" panose="020B0604020202020204" pitchFamily="34" charset="0"/>
              <a:cs typeface="Aparajita" panose="020B0604020202020204" pitchFamily="34" charset="0"/>
            </a:endParaRPr>
          </a:p>
          <a:p>
            <a:pPr algn="ctr"/>
            <a:r>
              <a:rPr lang="en-US" altLang="zh-CN" sz="4800" b="1" dirty="0">
                <a:solidFill>
                  <a:schemeClr val="bg1"/>
                </a:solidFill>
                <a:latin typeface="Aparajita" panose="020B0604020202020204" pitchFamily="34" charset="0"/>
                <a:cs typeface="Aparajita" panose="020B0604020202020204" pitchFamily="34" charset="0"/>
              </a:rPr>
              <a:t>01</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19"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1" fmla="*/ 0 w 7812360"/>
              <a:gd name="connsiteY0-2" fmla="*/ 3701842 h 3701842"/>
              <a:gd name="connsiteX1-3" fmla="*/ 3713675 w 7812360"/>
              <a:gd name="connsiteY1-4" fmla="*/ 0 h 3701842"/>
              <a:gd name="connsiteX2-5" fmla="*/ 7812360 w 7812360"/>
              <a:gd name="connsiteY2-6" fmla="*/ 3701842 h 3701842"/>
              <a:gd name="connsiteX3-7" fmla="*/ 0 w 7812360"/>
              <a:gd name="connsiteY3-8" fmla="*/ 3701842 h 3701842"/>
            </a:gdLst>
            <a:ahLst/>
            <a:cxnLst>
              <a:cxn ang="0">
                <a:pos x="connsiteX0-1" y="connsiteY0-2"/>
              </a:cxn>
              <a:cxn ang="0">
                <a:pos x="connsiteX1-3" y="connsiteY1-4"/>
              </a:cxn>
              <a:cxn ang="0">
                <a:pos x="connsiteX2-5" y="connsiteY2-6"/>
              </a:cxn>
              <a:cxn ang="0">
                <a:pos x="connsiteX3-7" y="connsiteY3-8"/>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20793" y="3291830"/>
            <a:ext cx="2138680" cy="645160"/>
          </a:xfrm>
          <a:prstGeom prst="rect">
            <a:avLst/>
          </a:prstGeom>
          <a:noFill/>
        </p:spPr>
        <p:txBody>
          <a:bodyPr wrap="none" rtlCol="0">
            <a:spAutoFit/>
          </a:bodyPr>
          <a:lstStyle/>
          <a:p>
            <a:pPr marL="0" lvl="1" algn="l"/>
            <a:r>
              <a:rPr lang="en-US" altLang="zh-CN" sz="36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a:t>
            </a:r>
            <a:endParaRPr lang="zh-CN" altLang="en-US" sz="3600" b="1" dirty="0">
              <a:solidFill>
                <a:schemeClr val="bg1"/>
              </a:solidFill>
              <a:latin typeface="微软雅黑" panose="020B0503020204020204" pitchFamily="34" charset="-122"/>
            </a:endParaRPr>
          </a:p>
        </p:txBody>
      </p:sp>
      <p:sp>
        <p:nvSpPr>
          <p:cNvPr id="22" name="TextBox 11"/>
          <p:cNvSpPr txBox="1">
            <a:spLocks noChangeArrowheads="1"/>
          </p:cNvSpPr>
          <p:nvPr/>
        </p:nvSpPr>
        <p:spPr bwMode="auto">
          <a:xfrm flipH="1">
            <a:off x="2465735" y="3847514"/>
            <a:ext cx="3249391" cy="3067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Overview</a:t>
            </a:r>
            <a:endPar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1" name="矩形 20"/>
          <p:cNvSpPr/>
          <p:nvPr/>
        </p:nvSpPr>
        <p:spPr>
          <a:xfrm rot="5400000">
            <a:off x="4002020" y="4314814"/>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9" grpId="0" animBg="1"/>
      <p:bldP spid="12" grpId="0"/>
      <p:bldP spid="22" grpId="0" bldLvl="0" animBg="1"/>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ling Cabinet  "/>
          <p:cNvPicPr>
            <a:picLocks noChangeAspect="1"/>
          </p:cNvPicPr>
          <p:nvPr/>
        </p:nvPicPr>
        <p:blipFill>
          <a:blip r:embed="rId1"/>
          <a:stretch>
            <a:fillRect/>
          </a:stretch>
        </p:blipFill>
        <p:spPr>
          <a:xfrm>
            <a:off x="558165" y="930275"/>
            <a:ext cx="8182610" cy="3960495"/>
          </a:xfrm>
          <a:prstGeom prst="rect">
            <a:avLst/>
          </a:prstGeom>
        </p:spPr>
      </p:pic>
      <p:grpSp>
        <p:nvGrpSpPr>
          <p:cNvPr id="11" name="组合 10"/>
          <p:cNvGrpSpPr/>
          <p:nvPr/>
        </p:nvGrpSpPr>
        <p:grpSpPr>
          <a:xfrm>
            <a:off x="3924386" y="4384139"/>
            <a:ext cx="1296000" cy="400050"/>
            <a:chOff x="755736" y="3075806"/>
            <a:chExt cx="1440000" cy="400050"/>
          </a:xfrm>
          <a:effectLst>
            <a:outerShdw blurRad="254000" dist="63500" dir="2700000" algn="tl" rotWithShape="0">
              <a:prstClr val="black">
                <a:alpha val="30000"/>
              </a:prstClr>
            </a:outerShdw>
          </a:effectLst>
        </p:grpSpPr>
        <p:sp>
          <p:nvSpPr>
            <p:cNvPr id="14" name="圆角矩形 13"/>
            <p:cNvSpPr/>
            <p:nvPr/>
          </p:nvSpPr>
          <p:spPr>
            <a:xfrm>
              <a:off x="755736" y="3095831"/>
              <a:ext cx="1440000" cy="360000"/>
            </a:xfrm>
            <a:prstGeom prst="roundRect">
              <a:avLst>
                <a:gd name="adj" fmla="val 50000"/>
              </a:avLst>
            </a:prstGeom>
            <a:solidFill>
              <a:srgbClr val="0585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endParaRPr lang="zh-CN" altLang="en-US" sz="1400">
                <a:latin typeface="Impact" panose="020B0806030902050204" pitchFamily="34" charset="0"/>
              </a:endParaRPr>
            </a:p>
          </p:txBody>
        </p:sp>
        <p:sp>
          <p:nvSpPr>
            <p:cNvPr id="15" name="MH_SubTitle_1"/>
            <p:cNvSpPr/>
            <p:nvPr>
              <p:custDataLst>
                <p:tags r:id="rId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a:bodyPr>
            <a:p>
              <a:pPr algn="ctr">
                <a:defRPr/>
              </a:pPr>
              <a:r>
                <a:rPr lang="en-US" altLang="zh-CN" sz="1400" b="1" dirty="0">
                  <a:solidFill>
                    <a:schemeClr val="bg1"/>
                  </a:solidFill>
                </a:rPr>
                <a:t>Steel Cabinets</a:t>
              </a:r>
              <a:endParaRPr lang="en-US" altLang="zh-CN" sz="1400" b="1" dirty="0">
                <a:solidFill>
                  <a:schemeClr val="bg1"/>
                </a:solidFill>
              </a:endParaRPr>
            </a:p>
          </p:txBody>
        </p:sp>
      </p:grpSp>
      <p:sp>
        <p:nvSpPr>
          <p:cNvPr id="36" name="TextBox 11"/>
          <p:cNvSpPr txBox="1">
            <a:spLocks noChangeArrowheads="1"/>
          </p:cNvSpPr>
          <p:nvPr/>
        </p:nvSpPr>
        <p:spPr bwMode="auto">
          <a:xfrm flipH="1">
            <a:off x="948690" y="293370"/>
            <a:ext cx="7792085" cy="39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Drawer cabinet, filing cabinet, glass door cabinet, sliding door cabinet, roller shutter door cabinet, mass shelving, etc., various kinds of metal cabinets for your option. </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ustDataLst>
      <p:tags r:id="rId3"/>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Locker .jpgLocker "/>
          <p:cNvPicPr>
            <a:picLocks noChangeAspect="1"/>
          </p:cNvPicPr>
          <p:nvPr/>
        </p:nvPicPr>
        <p:blipFill>
          <a:blip r:embed="rId1"/>
          <a:srcRect/>
          <a:stretch>
            <a:fillRect/>
          </a:stretch>
        </p:blipFill>
        <p:spPr>
          <a:xfrm>
            <a:off x="666115" y="930275"/>
            <a:ext cx="7966710" cy="3960495"/>
          </a:xfrm>
          <a:prstGeom prst="rect">
            <a:avLst/>
          </a:prstGeom>
        </p:spPr>
      </p:pic>
      <p:grpSp>
        <p:nvGrpSpPr>
          <p:cNvPr id="11" name="组合 10"/>
          <p:cNvGrpSpPr/>
          <p:nvPr/>
        </p:nvGrpSpPr>
        <p:grpSpPr>
          <a:xfrm>
            <a:off x="4001856" y="4490819"/>
            <a:ext cx="1296000" cy="400050"/>
            <a:chOff x="755736" y="3075806"/>
            <a:chExt cx="1440000" cy="400050"/>
          </a:xfrm>
          <a:effectLst>
            <a:outerShdw blurRad="254000" dist="63500" dir="2700000" algn="tl" rotWithShape="0">
              <a:prstClr val="black">
                <a:alpha val="30000"/>
              </a:prstClr>
            </a:outerShdw>
          </a:effectLst>
        </p:grpSpPr>
        <p:sp>
          <p:nvSpPr>
            <p:cNvPr id="14" name="圆角矩形 13"/>
            <p:cNvSpPr/>
            <p:nvPr/>
          </p:nvSpPr>
          <p:spPr>
            <a:xfrm>
              <a:off x="755736" y="3095831"/>
              <a:ext cx="1440000" cy="360000"/>
            </a:xfrm>
            <a:prstGeom prst="roundRect">
              <a:avLst>
                <a:gd name="adj" fmla="val 50000"/>
              </a:avLst>
            </a:prstGeom>
            <a:solidFill>
              <a:srgbClr val="0585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endParaRPr lang="zh-CN" altLang="en-US" sz="1400">
                <a:latin typeface="Impact" panose="020B0806030902050204" pitchFamily="34" charset="0"/>
              </a:endParaRPr>
            </a:p>
          </p:txBody>
        </p:sp>
        <p:sp>
          <p:nvSpPr>
            <p:cNvPr id="15" name="MH_SubTitle_1"/>
            <p:cNvSpPr/>
            <p:nvPr>
              <p:custDataLst>
                <p:tags r:id="rId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a:bodyPr>
            <a:p>
              <a:pPr algn="ctr">
                <a:defRPr/>
              </a:pPr>
              <a:r>
                <a:rPr lang="en-US" altLang="zh-CN" sz="1400" b="1" dirty="0">
                  <a:solidFill>
                    <a:schemeClr val="bg1"/>
                  </a:solidFill>
                </a:rPr>
                <a:t>Steel Lockers</a:t>
              </a:r>
              <a:endParaRPr lang="en-US" altLang="zh-CN" sz="1400" b="1" dirty="0">
                <a:solidFill>
                  <a:schemeClr val="bg1"/>
                </a:solidFill>
              </a:endParaRPr>
            </a:p>
          </p:txBody>
        </p:sp>
      </p:grpSp>
      <p:sp>
        <p:nvSpPr>
          <p:cNvPr id="36" name="TextBox 11"/>
          <p:cNvSpPr txBox="1">
            <a:spLocks noChangeArrowheads="1"/>
          </p:cNvSpPr>
          <p:nvPr/>
        </p:nvSpPr>
        <p:spPr bwMode="auto">
          <a:xfrm flipH="1">
            <a:off x="840740" y="365760"/>
            <a:ext cx="7792085"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Tier locker, Z-shape door locker, school locker, home use wardrobe, different types of metal lockers are available. </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ustDataLst>
      <p:tags r:id="rId3"/>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Other.jpgOther"/>
          <p:cNvPicPr>
            <a:picLocks noChangeAspect="1"/>
          </p:cNvPicPr>
          <p:nvPr/>
        </p:nvPicPr>
        <p:blipFill>
          <a:blip r:embed="rId1"/>
          <a:srcRect/>
          <a:stretch>
            <a:fillRect/>
          </a:stretch>
        </p:blipFill>
        <p:spPr>
          <a:xfrm>
            <a:off x="666115" y="943610"/>
            <a:ext cx="7966710" cy="3933825"/>
          </a:xfrm>
          <a:prstGeom prst="rect">
            <a:avLst/>
          </a:prstGeom>
        </p:spPr>
      </p:pic>
      <p:grpSp>
        <p:nvGrpSpPr>
          <p:cNvPr id="11" name="组合 10"/>
          <p:cNvGrpSpPr/>
          <p:nvPr/>
        </p:nvGrpSpPr>
        <p:grpSpPr>
          <a:xfrm>
            <a:off x="3716655" y="4477385"/>
            <a:ext cx="1866900" cy="400050"/>
            <a:chOff x="755736" y="3075806"/>
            <a:chExt cx="1440000" cy="400050"/>
          </a:xfrm>
          <a:effectLst>
            <a:outerShdw blurRad="254000" dist="63500" dir="2700000" algn="tl" rotWithShape="0">
              <a:prstClr val="black">
                <a:alpha val="30000"/>
              </a:prstClr>
            </a:outerShdw>
          </a:effectLst>
        </p:grpSpPr>
        <p:sp>
          <p:nvSpPr>
            <p:cNvPr id="14" name="圆角矩形 13"/>
            <p:cNvSpPr/>
            <p:nvPr/>
          </p:nvSpPr>
          <p:spPr>
            <a:xfrm>
              <a:off x="755736" y="3095831"/>
              <a:ext cx="1440000" cy="360000"/>
            </a:xfrm>
            <a:prstGeom prst="roundRect">
              <a:avLst>
                <a:gd name="adj" fmla="val 50000"/>
              </a:avLst>
            </a:prstGeom>
            <a:solidFill>
              <a:srgbClr val="0585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endParaRPr lang="zh-CN" altLang="en-US" sz="1400">
                <a:latin typeface="Impact" panose="020B0806030902050204" pitchFamily="34" charset="0"/>
              </a:endParaRPr>
            </a:p>
          </p:txBody>
        </p:sp>
        <p:sp>
          <p:nvSpPr>
            <p:cNvPr id="15" name="MH_SubTitle_1"/>
            <p:cNvSpPr/>
            <p:nvPr>
              <p:custDataLst>
                <p:tags r:id="rId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a:bodyPr>
            <a:p>
              <a:pPr algn="ctr">
                <a:defRPr/>
              </a:pPr>
              <a:r>
                <a:rPr lang="en-US" altLang="zh-CN" sz="1400" b="1" dirty="0">
                  <a:solidFill>
                    <a:schemeClr val="bg1"/>
                  </a:solidFill>
                </a:rPr>
                <a:t>Customized Steel Items</a:t>
              </a:r>
              <a:endParaRPr lang="en-US" altLang="zh-CN" sz="1400" b="1" dirty="0">
                <a:solidFill>
                  <a:schemeClr val="bg1"/>
                </a:solidFill>
              </a:endParaRPr>
            </a:p>
          </p:txBody>
        </p:sp>
      </p:grpSp>
      <p:sp>
        <p:nvSpPr>
          <p:cNvPr id="36" name="TextBox 11"/>
          <p:cNvSpPr txBox="1">
            <a:spLocks noChangeArrowheads="1"/>
          </p:cNvSpPr>
          <p:nvPr/>
        </p:nvSpPr>
        <p:spPr bwMode="auto">
          <a:xfrm flipH="1">
            <a:off x="840740" y="365125"/>
            <a:ext cx="7792085" cy="39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If you can not find the item you need among our commen products, don't worry, we will be able to make the items according to your draft ideas, specification or drawings.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ustDataLst>
      <p:tags r:id="rId3"/>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5615" y="2542540"/>
            <a:ext cx="2584450" cy="28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en-US" altLang="zh-CN" sz="1400" dirty="0">
                <a:solidFill>
                  <a:srgbClr val="0585A9"/>
                </a:solidFill>
              </a:rPr>
              <a:t>What Can Hefeng Supply?</a:t>
            </a:r>
            <a:endParaRPr lang="en-US" altLang="zh-CN" sz="1400" dirty="0">
              <a:solidFill>
                <a:srgbClr val="0585A9"/>
              </a:solidFill>
            </a:endParaRPr>
          </a:p>
        </p:txBody>
      </p:sp>
      <p:sp>
        <p:nvSpPr>
          <p:cNvPr id="15" name="TextBox 34"/>
          <p:cNvSpPr txBox="1"/>
          <p:nvPr/>
        </p:nvSpPr>
        <p:spPr>
          <a:xfrm>
            <a:off x="514985" y="2973070"/>
            <a:ext cx="2825115" cy="1491615"/>
          </a:xfrm>
          <a:prstGeom prst="rect">
            <a:avLst/>
          </a:prstGeom>
          <a:noFill/>
        </p:spPr>
        <p:txBody>
          <a:bodyPr wrap="square" rtlCol="0">
            <a:spAutoFit/>
          </a:bodyPr>
          <a:lstStyle/>
          <a:p>
            <a:pPr>
              <a:lnSpc>
                <a:spcPct val="130000"/>
              </a:lnSpc>
              <a:defRPr/>
            </a:pPr>
            <a:r>
              <a:rPr lang="en-US" altLang="zh-CN" sz="1000" dirty="0">
                <a:solidFill>
                  <a:srgbClr val="7F7F7F"/>
                </a:solidFill>
                <a:latin typeface="+mj-ea"/>
              </a:rPr>
              <a:t>Steel Locker</a:t>
            </a:r>
            <a:endParaRPr lang="en-US" altLang="zh-CN" sz="1000" dirty="0">
              <a:solidFill>
                <a:srgbClr val="7F7F7F"/>
              </a:solidFill>
              <a:latin typeface="+mj-ea"/>
            </a:endParaRPr>
          </a:p>
          <a:p>
            <a:pPr>
              <a:lnSpc>
                <a:spcPct val="130000"/>
              </a:lnSpc>
              <a:defRPr/>
            </a:pPr>
            <a:r>
              <a:rPr lang="en-US" altLang="zh-CN" sz="1000" dirty="0">
                <a:solidFill>
                  <a:srgbClr val="7F7F7F"/>
                </a:solidFill>
                <a:latin typeface="+mj-ea"/>
              </a:rPr>
              <a:t>Filing cabinet</a:t>
            </a:r>
            <a:endParaRPr lang="en-US" altLang="zh-CN" sz="1000" dirty="0">
              <a:solidFill>
                <a:srgbClr val="7F7F7F"/>
              </a:solidFill>
              <a:latin typeface="+mj-ea"/>
            </a:endParaRPr>
          </a:p>
          <a:p>
            <a:pPr>
              <a:lnSpc>
                <a:spcPct val="130000"/>
              </a:lnSpc>
              <a:defRPr/>
            </a:pPr>
            <a:r>
              <a:rPr lang="en-US" altLang="zh-CN" sz="1000" dirty="0">
                <a:solidFill>
                  <a:srgbClr val="7F7F7F"/>
                </a:solidFill>
                <a:latin typeface="+mj-ea"/>
              </a:rPr>
              <a:t>Office table</a:t>
            </a:r>
            <a:endParaRPr lang="en-US" altLang="zh-CN" sz="1000" dirty="0">
              <a:solidFill>
                <a:srgbClr val="7F7F7F"/>
              </a:solidFill>
              <a:latin typeface="+mj-ea"/>
            </a:endParaRPr>
          </a:p>
          <a:p>
            <a:pPr>
              <a:lnSpc>
                <a:spcPct val="130000"/>
              </a:lnSpc>
              <a:defRPr/>
            </a:pPr>
            <a:r>
              <a:rPr lang="en-US" altLang="zh-CN" sz="1000" dirty="0">
                <a:solidFill>
                  <a:srgbClr val="7F7F7F"/>
                </a:solidFill>
                <a:latin typeface="+mj-ea"/>
              </a:rPr>
              <a:t>Steel shelving/rack</a:t>
            </a:r>
            <a:endParaRPr lang="en-US" altLang="zh-CN" sz="1000" dirty="0">
              <a:solidFill>
                <a:srgbClr val="7F7F7F"/>
              </a:solidFill>
              <a:latin typeface="+mj-ea"/>
            </a:endParaRPr>
          </a:p>
          <a:p>
            <a:pPr>
              <a:lnSpc>
                <a:spcPct val="130000"/>
              </a:lnSpc>
              <a:defRPr/>
            </a:pPr>
            <a:r>
              <a:rPr lang="en-US" altLang="zh-CN" sz="1000" dirty="0">
                <a:solidFill>
                  <a:srgbClr val="7F7F7F"/>
                </a:solidFill>
                <a:latin typeface="+mj-ea"/>
              </a:rPr>
              <a:t>Workshop cabinet</a:t>
            </a:r>
            <a:endParaRPr lang="en-US" altLang="zh-CN" sz="1000" dirty="0">
              <a:solidFill>
                <a:srgbClr val="7F7F7F"/>
              </a:solidFill>
              <a:latin typeface="+mj-ea"/>
            </a:endParaRPr>
          </a:p>
          <a:p>
            <a:pPr>
              <a:lnSpc>
                <a:spcPct val="130000"/>
              </a:lnSpc>
              <a:defRPr/>
            </a:pPr>
            <a:r>
              <a:rPr lang="en-US" altLang="zh-CN" sz="1000" dirty="0">
                <a:solidFill>
                  <a:srgbClr val="7F7F7F"/>
                </a:solidFill>
                <a:latin typeface="+mj-ea"/>
              </a:rPr>
              <a:t>Other steel products you are looking for</a:t>
            </a:r>
            <a:endParaRPr lang="en-US" altLang="zh-CN" sz="1000" dirty="0">
              <a:solidFill>
                <a:srgbClr val="7F7F7F"/>
              </a:solidFill>
              <a:latin typeface="+mj-ea"/>
            </a:endParaRPr>
          </a:p>
          <a:p>
            <a:pPr>
              <a:lnSpc>
                <a:spcPct val="130000"/>
              </a:lnSpc>
              <a:defRPr/>
            </a:pPr>
            <a:endParaRPr lang="zh-CN" altLang="en-US" sz="1000" dirty="0">
              <a:solidFill>
                <a:srgbClr val="7F7F7F"/>
              </a:solidFill>
              <a:latin typeface="+mj-ea"/>
              <a:ea typeface="+mj-ea"/>
            </a:endParaRPr>
          </a:p>
        </p:txBody>
      </p:sp>
      <p:grpSp>
        <p:nvGrpSpPr>
          <p:cNvPr id="29" name="组合 28"/>
          <p:cNvGrpSpPr/>
          <p:nvPr/>
        </p:nvGrpSpPr>
        <p:grpSpPr>
          <a:xfrm>
            <a:off x="947634" y="309304"/>
            <a:ext cx="2392228" cy="502762"/>
            <a:chOff x="947634" y="309304"/>
            <a:chExt cx="2392228" cy="502762"/>
          </a:xfrm>
        </p:grpSpPr>
        <p:sp>
          <p:nvSpPr>
            <p:cNvPr id="30"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OEM, ODM Available</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3" name="文本框 32"/>
            <p:cNvSpPr txBox="1"/>
            <p:nvPr/>
          </p:nvSpPr>
          <p:spPr>
            <a:xfrm>
              <a:off x="947634" y="309304"/>
              <a:ext cx="2062480" cy="368300"/>
            </a:xfrm>
            <a:prstGeom prst="rect">
              <a:avLst/>
            </a:prstGeom>
            <a:noFill/>
          </p:spPr>
          <p:txBody>
            <a:bodyPr wrap="none" rtlCol="0">
              <a:spAutoFit/>
            </a:bodyPr>
            <a:lstStyle/>
            <a:p>
              <a:r>
                <a:rPr lang="en-US" altLang="zh-CN" b="1" dirty="0">
                  <a:solidFill>
                    <a:srgbClr val="1F4569"/>
                  </a:solidFill>
                </a:rPr>
                <a:t>Product Features</a:t>
              </a:r>
              <a:endParaRPr lang="en-US" altLang="zh-CN" b="1" dirty="0">
                <a:solidFill>
                  <a:srgbClr val="1F4569"/>
                </a:solidFill>
              </a:endParaRPr>
            </a:p>
          </p:txBody>
        </p:sp>
      </p:grpSp>
      <p:sp>
        <p:nvSpPr>
          <p:cNvPr id="34" name="Isosceles Triangle 31"/>
          <p:cNvSpPr/>
          <p:nvPr/>
        </p:nvSpPr>
        <p:spPr>
          <a:xfrm rot="16200000">
            <a:off x="4327371" y="-986581"/>
            <a:ext cx="3827467" cy="5802485"/>
          </a:xfrm>
          <a:prstGeom prst="triangle">
            <a:avLst>
              <a:gd name="adj" fmla="val 100000"/>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a:p>
        </p:txBody>
      </p:sp>
      <p:grpSp>
        <p:nvGrpSpPr>
          <p:cNvPr id="35" name="Group 1"/>
          <p:cNvGrpSpPr/>
          <p:nvPr/>
        </p:nvGrpSpPr>
        <p:grpSpPr>
          <a:xfrm>
            <a:off x="4410070" y="581915"/>
            <a:ext cx="1337094" cy="2808583"/>
            <a:chOff x="5880014" y="497020"/>
            <a:chExt cx="1783437" cy="3746132"/>
          </a:xfrm>
        </p:grpSpPr>
        <p:sp>
          <p:nvSpPr>
            <p:cNvPr id="36" name="Freeform: Shape 3"/>
            <p:cNvSpPr/>
            <p:nvPr/>
          </p:nvSpPr>
          <p:spPr>
            <a:xfrm flipH="1">
              <a:off x="5880014" y="497020"/>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5985">
                <a:lnSpc>
                  <a:spcPct val="90000"/>
                </a:lnSpc>
                <a:spcBef>
                  <a:spcPct val="0"/>
                </a:spcBef>
                <a:spcAft>
                  <a:spcPct val="35000"/>
                </a:spcAft>
              </a:pPr>
              <a:r>
                <a:rPr lang="en-US" sz="4875">
                  <a:solidFill>
                    <a:schemeClr val="tx1">
                      <a:lumMod val="65000"/>
                      <a:lumOff val="35000"/>
                    </a:schemeClr>
                  </a:solidFill>
                </a:rPr>
                <a:t> </a:t>
              </a:r>
              <a:endParaRPr lang="en-US" sz="4875">
                <a:solidFill>
                  <a:schemeClr val="tx1">
                    <a:lumMod val="65000"/>
                    <a:lumOff val="35000"/>
                  </a:schemeClr>
                </a:solidFill>
              </a:endParaRPr>
            </a:p>
          </p:txBody>
        </p:sp>
        <p:sp>
          <p:nvSpPr>
            <p:cNvPr id="37" name="Freeform 30"/>
            <p:cNvSpPr>
              <a:spLocks noEditPoints="1"/>
            </p:cNvSpPr>
            <p:nvPr/>
          </p:nvSpPr>
          <p:spPr bwMode="auto">
            <a:xfrm>
              <a:off x="6551301" y="1706630"/>
              <a:ext cx="440860" cy="331463"/>
            </a:xfrm>
            <a:custGeom>
              <a:avLst/>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rgbClr val="063D54"/>
            </a:solidFill>
            <a:ln>
              <a:noFill/>
            </a:ln>
          </p:spPr>
          <p:txBody>
            <a:bodyPr vert="horz" wrap="square" lIns="68555" tIns="34278" rIns="68555" bIns="34278" numCol="1" anchor="t" anchorCtr="0" compatLnSpc="1"/>
            <a:lstStyle/>
            <a:p>
              <a:endParaRPr lang="en-US" sz="1500">
                <a:solidFill>
                  <a:schemeClr val="tx1">
                    <a:lumMod val="65000"/>
                    <a:lumOff val="35000"/>
                  </a:schemeClr>
                </a:solidFill>
              </a:endParaRPr>
            </a:p>
          </p:txBody>
        </p:sp>
        <p:sp>
          <p:nvSpPr>
            <p:cNvPr id="38" name="TextBox 18"/>
            <p:cNvSpPr txBox="1"/>
            <p:nvPr/>
          </p:nvSpPr>
          <p:spPr>
            <a:xfrm>
              <a:off x="5970935" y="2189128"/>
              <a:ext cx="1601594" cy="294747"/>
            </a:xfrm>
            <a:prstGeom prst="rect">
              <a:avLst/>
            </a:prstGeom>
            <a:noFill/>
          </p:spPr>
          <p:txBody>
            <a:bodyPr wrap="square" lIns="68555" tIns="34278" rIns="68555" bIns="34278" rtlCol="0">
              <a:spAutoFit/>
            </a:bodyPr>
            <a:lstStyle/>
            <a:p>
              <a:pPr algn="ctr"/>
              <a:r>
                <a:rPr lang="en-US" altLang="zh-CN" sz="1000" b="1" dirty="0">
                  <a:solidFill>
                    <a:srgbClr val="0585A9"/>
                  </a:solidFill>
                  <a:latin typeface="+mn-ea"/>
                  <a:cs typeface="Lato Heavy" panose="020F0902020204030203" pitchFamily="34" charset="0"/>
                </a:rPr>
                <a:t>Creative Design</a:t>
              </a:r>
              <a:endParaRPr lang="en-US" altLang="zh-CN" sz="1000" b="1" dirty="0">
                <a:solidFill>
                  <a:srgbClr val="0585A9"/>
                </a:solidFill>
                <a:latin typeface="+mn-ea"/>
                <a:cs typeface="Lato Heavy" panose="020F0902020204030203" pitchFamily="34" charset="0"/>
              </a:endParaRPr>
            </a:p>
          </p:txBody>
        </p:sp>
        <p:sp>
          <p:nvSpPr>
            <p:cNvPr id="39" name="Rectangle 19"/>
            <p:cNvSpPr/>
            <p:nvPr/>
          </p:nvSpPr>
          <p:spPr>
            <a:xfrm>
              <a:off x="5971783" y="2483574"/>
              <a:ext cx="1601593" cy="973172"/>
            </a:xfrm>
            <a:prstGeom prst="rect">
              <a:avLst/>
            </a:prstGeom>
          </p:spPr>
          <p:txBody>
            <a:bodyPr wrap="square">
              <a:spAutoFit/>
            </a:bodyPr>
            <a:lstStyle/>
            <a:p>
              <a:pPr algn="l">
                <a:lnSpc>
                  <a:spcPct val="130000"/>
                </a:lnSpc>
                <a:defRPr/>
              </a:pPr>
              <a:r>
                <a:rPr lang="en-US" altLang="zh-CN" sz="800" dirty="0">
                  <a:solidFill>
                    <a:srgbClr val="7F7F7F"/>
                  </a:solidFill>
                  <a:latin typeface="+mj-ea"/>
                </a:rPr>
                <a:t>Based on common products, pursuing new impressive design forever. </a:t>
              </a:r>
              <a:endParaRPr lang="en-US" altLang="zh-CN" sz="800" dirty="0">
                <a:solidFill>
                  <a:srgbClr val="7F7F7F"/>
                </a:solidFill>
                <a:latin typeface="+mj-ea"/>
              </a:endParaRPr>
            </a:p>
          </p:txBody>
        </p:sp>
      </p:grpSp>
      <p:sp>
        <p:nvSpPr>
          <p:cNvPr id="41" name="TextBox 21"/>
          <p:cNvSpPr txBox="1"/>
          <p:nvPr/>
        </p:nvSpPr>
        <p:spPr>
          <a:xfrm>
            <a:off x="589826" y="1887264"/>
            <a:ext cx="1965938" cy="230832"/>
          </a:xfrm>
          <a:prstGeom prst="rect">
            <a:avLst/>
          </a:prstGeom>
          <a:noFill/>
        </p:spPr>
        <p:txBody>
          <a:bodyPr wrap="square" rtlCol="0">
            <a:spAutoFit/>
          </a:bodyPr>
          <a:lstStyle/>
          <a:p>
            <a:r>
              <a:rPr lang="id-ID" sz="900" dirty="0">
                <a:solidFill>
                  <a:schemeClr val="bg1"/>
                </a:solidFill>
                <a:latin typeface="Montserrat" panose="00000500000000000000" pitchFamily="50" charset="0"/>
                <a:cs typeface="Lato" panose="020F0502020204030203" pitchFamily="34" charset="0"/>
              </a:rPr>
              <a:t>Subtitle Text Goes Here</a:t>
            </a:r>
            <a:endParaRPr lang="id-ID" sz="900" dirty="0">
              <a:solidFill>
                <a:schemeClr val="bg1"/>
              </a:solidFill>
              <a:latin typeface="Montserrat" panose="00000500000000000000" pitchFamily="50" charset="0"/>
              <a:cs typeface="Lato" panose="020F0502020204030203" pitchFamily="34" charset="0"/>
            </a:endParaRPr>
          </a:p>
        </p:txBody>
      </p:sp>
      <p:sp>
        <p:nvSpPr>
          <p:cNvPr id="50" name="Freeform 141"/>
          <p:cNvSpPr>
            <a:spLocks noEditPoints="1"/>
          </p:cNvSpPr>
          <p:nvPr/>
        </p:nvSpPr>
        <p:spPr bwMode="auto">
          <a:xfrm>
            <a:off x="641930" y="1765145"/>
            <a:ext cx="478220" cy="465956"/>
          </a:xfrm>
          <a:custGeom>
            <a:avLst/>
            <a:gdLst>
              <a:gd name="T0" fmla="*/ 144 w 196"/>
              <a:gd name="T1" fmla="*/ 4 h 192"/>
              <a:gd name="T2" fmla="*/ 136 w 196"/>
              <a:gd name="T3" fmla="*/ 20 h 192"/>
              <a:gd name="T4" fmla="*/ 96 w 196"/>
              <a:gd name="T5" fmla="*/ 0 h 192"/>
              <a:gd name="T6" fmla="*/ 56 w 196"/>
              <a:gd name="T7" fmla="*/ 20 h 192"/>
              <a:gd name="T8" fmla="*/ 48 w 196"/>
              <a:gd name="T9" fmla="*/ 4 h 192"/>
              <a:gd name="T10" fmla="*/ 0 w 196"/>
              <a:gd name="T11" fmla="*/ 32 h 192"/>
              <a:gd name="T12" fmla="*/ 184 w 196"/>
              <a:gd name="T13" fmla="*/ 192 h 192"/>
              <a:gd name="T14" fmla="*/ 184 w 196"/>
              <a:gd name="T15" fmla="*/ 20 h 192"/>
              <a:gd name="T16" fmla="*/ 12 w 196"/>
              <a:gd name="T17" fmla="*/ 184 h 192"/>
              <a:gd name="T18" fmla="*/ 12 w 196"/>
              <a:gd name="T19" fmla="*/ 28 h 192"/>
              <a:gd name="T20" fmla="*/ 52 w 196"/>
              <a:gd name="T21" fmla="*/ 44 h 192"/>
              <a:gd name="T22" fmla="*/ 92 w 196"/>
              <a:gd name="T23" fmla="*/ 28 h 192"/>
              <a:gd name="T24" fmla="*/ 100 w 196"/>
              <a:gd name="T25" fmla="*/ 40 h 192"/>
              <a:gd name="T26" fmla="*/ 136 w 196"/>
              <a:gd name="T27" fmla="*/ 40 h 192"/>
              <a:gd name="T28" fmla="*/ 144 w 196"/>
              <a:gd name="T29" fmla="*/ 28 h 192"/>
              <a:gd name="T30" fmla="*/ 188 w 196"/>
              <a:gd name="T31" fmla="*/ 180 h 192"/>
              <a:gd name="T32" fmla="*/ 48 w 196"/>
              <a:gd name="T33" fmla="*/ 60 h 192"/>
              <a:gd name="T34" fmla="*/ 32 w 196"/>
              <a:gd name="T35" fmla="*/ 68 h 192"/>
              <a:gd name="T36" fmla="*/ 32 w 196"/>
              <a:gd name="T37" fmla="*/ 76 h 192"/>
              <a:gd name="T38" fmla="*/ 88 w 196"/>
              <a:gd name="T39" fmla="*/ 84 h 192"/>
              <a:gd name="T40" fmla="*/ 64 w 196"/>
              <a:gd name="T41" fmla="*/ 84 h 192"/>
              <a:gd name="T42" fmla="*/ 80 w 196"/>
              <a:gd name="T43" fmla="*/ 76 h 192"/>
              <a:gd name="T44" fmla="*/ 104 w 196"/>
              <a:gd name="T45" fmla="*/ 84 h 192"/>
              <a:gd name="T46" fmla="*/ 104 w 196"/>
              <a:gd name="T47" fmla="*/ 60 h 192"/>
              <a:gd name="T48" fmla="*/ 120 w 196"/>
              <a:gd name="T49" fmla="*/ 68 h 192"/>
              <a:gd name="T50" fmla="*/ 112 w 196"/>
              <a:gd name="T51" fmla="*/ 68 h 192"/>
              <a:gd name="T52" fmla="*/ 168 w 196"/>
              <a:gd name="T53" fmla="*/ 60 h 192"/>
              <a:gd name="T54" fmla="*/ 152 w 196"/>
              <a:gd name="T55" fmla="*/ 68 h 192"/>
              <a:gd name="T56" fmla="*/ 152 w 196"/>
              <a:gd name="T57" fmla="*/ 76 h 192"/>
              <a:gd name="T58" fmla="*/ 48 w 196"/>
              <a:gd name="T59" fmla="*/ 124 h 192"/>
              <a:gd name="T60" fmla="*/ 24 w 196"/>
              <a:gd name="T61" fmla="*/ 124 h 192"/>
              <a:gd name="T62" fmla="*/ 40 w 196"/>
              <a:gd name="T63" fmla="*/ 116 h 192"/>
              <a:gd name="T64" fmla="*/ 64 w 196"/>
              <a:gd name="T65" fmla="*/ 124 h 192"/>
              <a:gd name="T66" fmla="*/ 64 w 196"/>
              <a:gd name="T67" fmla="*/ 100 h 192"/>
              <a:gd name="T68" fmla="*/ 80 w 196"/>
              <a:gd name="T69" fmla="*/ 108 h 192"/>
              <a:gd name="T70" fmla="*/ 72 w 196"/>
              <a:gd name="T71" fmla="*/ 108 h 192"/>
              <a:gd name="T72" fmla="*/ 128 w 196"/>
              <a:gd name="T73" fmla="*/ 100 h 192"/>
              <a:gd name="T74" fmla="*/ 112 w 196"/>
              <a:gd name="T75" fmla="*/ 108 h 192"/>
              <a:gd name="T76" fmla="*/ 112 w 196"/>
              <a:gd name="T77" fmla="*/ 116 h 192"/>
              <a:gd name="T78" fmla="*/ 168 w 196"/>
              <a:gd name="T79" fmla="*/ 124 h 192"/>
              <a:gd name="T80" fmla="*/ 144 w 196"/>
              <a:gd name="T81" fmla="*/ 124 h 192"/>
              <a:gd name="T82" fmla="*/ 160 w 196"/>
              <a:gd name="T83" fmla="*/ 116 h 192"/>
              <a:gd name="T84" fmla="*/ 24 w 196"/>
              <a:gd name="T85" fmla="*/ 164 h 192"/>
              <a:gd name="T86" fmla="*/ 24 w 196"/>
              <a:gd name="T87" fmla="*/ 140 h 192"/>
              <a:gd name="T88" fmla="*/ 40 w 196"/>
              <a:gd name="T89" fmla="*/ 148 h 192"/>
              <a:gd name="T90" fmla="*/ 32 w 196"/>
              <a:gd name="T91" fmla="*/ 148 h 192"/>
              <a:gd name="T92" fmla="*/ 88 w 196"/>
              <a:gd name="T93" fmla="*/ 140 h 192"/>
              <a:gd name="T94" fmla="*/ 72 w 196"/>
              <a:gd name="T95" fmla="*/ 148 h 192"/>
              <a:gd name="T96" fmla="*/ 72 w 196"/>
              <a:gd name="T97" fmla="*/ 156 h 192"/>
              <a:gd name="T98" fmla="*/ 128 w 196"/>
              <a:gd name="T99" fmla="*/ 164 h 192"/>
              <a:gd name="T100" fmla="*/ 104 w 196"/>
              <a:gd name="T101" fmla="*/ 164 h 192"/>
              <a:gd name="T102" fmla="*/ 120 w 196"/>
              <a:gd name="T103" fmla="*/ 156 h 192"/>
              <a:gd name="T104" fmla="*/ 144 w 196"/>
              <a:gd name="T105" fmla="*/ 164 h 192"/>
              <a:gd name="T106" fmla="*/ 144 w 196"/>
              <a:gd name="T107" fmla="*/ 140 h 192"/>
              <a:gd name="T108" fmla="*/ 160 w 196"/>
              <a:gd name="T109" fmla="*/ 148 h 192"/>
              <a:gd name="T110" fmla="*/ 152 w 196"/>
              <a:gd name="T111" fmla="*/ 1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192">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rgbClr val="42B7CE"/>
          </a:solidFill>
          <a:ln>
            <a:noFill/>
          </a:ln>
        </p:spPr>
        <p:txBody>
          <a:bodyPr vert="horz" wrap="square" lIns="68555" tIns="34278" rIns="68555" bIns="34278" numCol="1" anchor="t" anchorCtr="0" compatLnSpc="1"/>
          <a:lstStyle/>
          <a:p>
            <a:endParaRPr lang="en-US" sz="1010"/>
          </a:p>
        </p:txBody>
      </p:sp>
      <p:grpSp>
        <p:nvGrpSpPr>
          <p:cNvPr id="51" name="Group 2"/>
          <p:cNvGrpSpPr/>
          <p:nvPr/>
        </p:nvGrpSpPr>
        <p:grpSpPr>
          <a:xfrm>
            <a:off x="5914850" y="1217802"/>
            <a:ext cx="1337094" cy="2808583"/>
            <a:chOff x="7887114" y="1345176"/>
            <a:chExt cx="1783437" cy="3746132"/>
          </a:xfrm>
        </p:grpSpPr>
        <p:sp>
          <p:nvSpPr>
            <p:cNvPr id="52" name="Freeform: Shape 5"/>
            <p:cNvSpPr/>
            <p:nvPr/>
          </p:nvSpPr>
          <p:spPr>
            <a:xfrm flipH="1">
              <a:off x="7887114" y="1345176"/>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5985">
                <a:lnSpc>
                  <a:spcPct val="90000"/>
                </a:lnSpc>
                <a:spcBef>
                  <a:spcPct val="0"/>
                </a:spcBef>
                <a:spcAft>
                  <a:spcPct val="35000"/>
                </a:spcAft>
              </a:pPr>
              <a:r>
                <a:rPr lang="en-US" sz="4875">
                  <a:solidFill>
                    <a:schemeClr val="tx1">
                      <a:lumMod val="65000"/>
                      <a:lumOff val="35000"/>
                    </a:schemeClr>
                  </a:solidFill>
                </a:rPr>
                <a:t> </a:t>
              </a:r>
              <a:endParaRPr lang="en-US" sz="4875">
                <a:solidFill>
                  <a:schemeClr val="tx1">
                    <a:lumMod val="65000"/>
                    <a:lumOff val="35000"/>
                  </a:schemeClr>
                </a:solidFill>
              </a:endParaRPr>
            </a:p>
          </p:txBody>
        </p:sp>
        <p:sp>
          <p:nvSpPr>
            <p:cNvPr id="53" name="Rectangle 9"/>
            <p:cNvSpPr/>
            <p:nvPr/>
          </p:nvSpPr>
          <p:spPr>
            <a:xfrm>
              <a:off x="8073448" y="3352502"/>
              <a:ext cx="1408516" cy="973172"/>
            </a:xfrm>
            <a:prstGeom prst="rect">
              <a:avLst/>
            </a:prstGeom>
          </p:spPr>
          <p:txBody>
            <a:bodyPr wrap="square">
              <a:spAutoFit/>
            </a:bodyPr>
            <a:lstStyle/>
            <a:p>
              <a:pPr algn="l">
                <a:lnSpc>
                  <a:spcPct val="130000"/>
                </a:lnSpc>
                <a:defRPr/>
              </a:pPr>
              <a:r>
                <a:rPr lang="en-US" altLang="zh-CN" sz="800" dirty="0">
                  <a:solidFill>
                    <a:srgbClr val="7F7F7F"/>
                  </a:solidFill>
                  <a:latin typeface="+mj-ea"/>
                </a:rPr>
                <a:t>Smaller packing, firmed package, saving cost and avoid damge. </a:t>
              </a:r>
              <a:endParaRPr lang="en-US" altLang="zh-CN" sz="800" dirty="0">
                <a:solidFill>
                  <a:srgbClr val="7F7F7F"/>
                </a:solidFill>
                <a:latin typeface="+mj-ea"/>
              </a:endParaRPr>
            </a:p>
          </p:txBody>
        </p:sp>
        <p:sp>
          <p:nvSpPr>
            <p:cNvPr id="54" name="TextBox 32"/>
            <p:cNvSpPr txBox="1"/>
            <p:nvPr/>
          </p:nvSpPr>
          <p:spPr>
            <a:xfrm>
              <a:off x="7990058" y="3050603"/>
              <a:ext cx="1614072" cy="294747"/>
            </a:xfrm>
            <a:prstGeom prst="rect">
              <a:avLst/>
            </a:prstGeom>
            <a:noFill/>
          </p:spPr>
          <p:txBody>
            <a:bodyPr wrap="square" lIns="68555" tIns="34278" rIns="68555" bIns="34278" rtlCol="0">
              <a:spAutoFit/>
            </a:bodyPr>
            <a:lstStyle/>
            <a:p>
              <a:pPr algn="ctr"/>
              <a:r>
                <a:rPr lang="en-US" altLang="zh-CN" sz="1000" b="1" dirty="0">
                  <a:solidFill>
                    <a:srgbClr val="0585A9"/>
                  </a:solidFill>
                  <a:latin typeface="+mn-ea"/>
                  <a:cs typeface="Lato Heavy" panose="020F0902020204030203" pitchFamily="34" charset="0"/>
                </a:rPr>
                <a:t>Knock Down</a:t>
              </a:r>
              <a:endParaRPr lang="en-US" altLang="zh-CN" sz="1000" b="1" dirty="0">
                <a:solidFill>
                  <a:srgbClr val="0585A9"/>
                </a:solidFill>
                <a:latin typeface="+mn-ea"/>
                <a:cs typeface="Lato Heavy" panose="020F0902020204030203" pitchFamily="34" charset="0"/>
              </a:endParaRPr>
            </a:p>
          </p:txBody>
        </p:sp>
        <p:sp>
          <p:nvSpPr>
            <p:cNvPr id="55" name="Freeform 18"/>
            <p:cNvSpPr>
              <a:spLocks noEditPoints="1"/>
            </p:cNvSpPr>
            <p:nvPr/>
          </p:nvSpPr>
          <p:spPr bwMode="auto">
            <a:xfrm>
              <a:off x="8545796" y="2538200"/>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063D54"/>
            </a:solidFill>
            <a:ln>
              <a:noFill/>
            </a:ln>
          </p:spPr>
          <p:txBody>
            <a:bodyPr vert="horz" wrap="square" lIns="68555" tIns="34278" rIns="68555" bIns="34278" numCol="1" anchor="t" anchorCtr="0" compatLnSpc="1"/>
            <a:lstStyle/>
            <a:p>
              <a:endParaRPr lang="en-US" sz="1010">
                <a:solidFill>
                  <a:schemeClr val="tx1">
                    <a:lumMod val="65000"/>
                    <a:lumOff val="35000"/>
                  </a:schemeClr>
                </a:solidFill>
              </a:endParaRPr>
            </a:p>
          </p:txBody>
        </p:sp>
      </p:grpSp>
      <p:grpSp>
        <p:nvGrpSpPr>
          <p:cNvPr id="56" name="Group 6"/>
          <p:cNvGrpSpPr/>
          <p:nvPr/>
        </p:nvGrpSpPr>
        <p:grpSpPr>
          <a:xfrm>
            <a:off x="7419631" y="1851399"/>
            <a:ext cx="1337094" cy="2808583"/>
            <a:chOff x="9894213" y="2190278"/>
            <a:chExt cx="1783437" cy="3746132"/>
          </a:xfrm>
        </p:grpSpPr>
        <p:sp>
          <p:nvSpPr>
            <p:cNvPr id="57" name="Freeform: Shape 4"/>
            <p:cNvSpPr/>
            <p:nvPr/>
          </p:nvSpPr>
          <p:spPr>
            <a:xfrm flipH="1">
              <a:off x="9894213" y="2190278"/>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5985">
                <a:lnSpc>
                  <a:spcPct val="90000"/>
                </a:lnSpc>
                <a:spcBef>
                  <a:spcPct val="0"/>
                </a:spcBef>
                <a:spcAft>
                  <a:spcPct val="35000"/>
                </a:spcAft>
              </a:pPr>
              <a:r>
                <a:rPr lang="en-US" sz="4875">
                  <a:solidFill>
                    <a:schemeClr val="tx1">
                      <a:lumMod val="65000"/>
                      <a:lumOff val="35000"/>
                    </a:schemeClr>
                  </a:solidFill>
                </a:rPr>
                <a:t> </a:t>
              </a:r>
              <a:endParaRPr lang="en-US" sz="4875">
                <a:solidFill>
                  <a:schemeClr val="tx1">
                    <a:lumMod val="65000"/>
                    <a:lumOff val="35000"/>
                  </a:schemeClr>
                </a:solidFill>
              </a:endParaRPr>
            </a:p>
          </p:txBody>
        </p:sp>
        <p:sp>
          <p:nvSpPr>
            <p:cNvPr id="58" name="Rectangle 14"/>
            <p:cNvSpPr/>
            <p:nvPr/>
          </p:nvSpPr>
          <p:spPr>
            <a:xfrm>
              <a:off x="10174561" y="4325496"/>
              <a:ext cx="1443242" cy="1186609"/>
            </a:xfrm>
            <a:prstGeom prst="rect">
              <a:avLst/>
            </a:prstGeom>
          </p:spPr>
          <p:txBody>
            <a:bodyPr wrap="square">
              <a:spAutoFit/>
            </a:bodyPr>
            <a:lstStyle/>
            <a:p>
              <a:pPr algn="l">
                <a:lnSpc>
                  <a:spcPct val="130000"/>
                </a:lnSpc>
                <a:defRPr/>
              </a:pPr>
              <a:r>
                <a:rPr lang="en-US" altLang="zh-CN" sz="800" dirty="0">
                  <a:solidFill>
                    <a:srgbClr val="7F7F7F"/>
                  </a:solidFill>
                  <a:latin typeface="+mj-ea"/>
                </a:rPr>
                <a:t>R</a:t>
              </a:r>
              <a:r>
                <a:rPr lang="zh-CN" altLang="en-US" sz="800" dirty="0">
                  <a:solidFill>
                    <a:srgbClr val="7F7F7F"/>
                  </a:solidFill>
                  <a:latin typeface="+mj-ea"/>
                </a:rPr>
                <a:t>educe pollution</a:t>
              </a:r>
              <a:r>
                <a:rPr lang="en-US" altLang="zh-CN" sz="800" dirty="0">
                  <a:solidFill>
                    <a:srgbClr val="7F7F7F"/>
                  </a:solidFill>
                  <a:latin typeface="+mj-ea"/>
                </a:rPr>
                <a:t>, protecting your health as well as the documents or belongings.</a:t>
              </a:r>
              <a:endParaRPr lang="en-US" altLang="zh-CN" sz="800" dirty="0">
                <a:solidFill>
                  <a:srgbClr val="7F7F7F"/>
                </a:solidFill>
                <a:latin typeface="+mj-ea"/>
              </a:endParaRPr>
            </a:p>
          </p:txBody>
        </p:sp>
        <p:sp>
          <p:nvSpPr>
            <p:cNvPr id="59" name="TextBox 33"/>
            <p:cNvSpPr txBox="1"/>
            <p:nvPr/>
          </p:nvSpPr>
          <p:spPr>
            <a:xfrm>
              <a:off x="9956035" y="3825947"/>
              <a:ext cx="1661481" cy="499714"/>
            </a:xfrm>
            <a:prstGeom prst="rect">
              <a:avLst/>
            </a:prstGeom>
            <a:noFill/>
          </p:spPr>
          <p:txBody>
            <a:bodyPr wrap="square" lIns="68555" tIns="34278" rIns="68555" bIns="34278" rtlCol="0">
              <a:spAutoFit/>
            </a:bodyPr>
            <a:lstStyle/>
            <a:p>
              <a:pPr algn="ctr"/>
              <a:r>
                <a:rPr lang="en-US" altLang="zh-CN" sz="1000" b="1" dirty="0">
                  <a:solidFill>
                    <a:srgbClr val="0585A9"/>
                  </a:solidFill>
                  <a:latin typeface="+mn-ea"/>
                  <a:cs typeface="Lato Heavy" panose="020F0902020204030203" pitchFamily="34" charset="0"/>
                </a:rPr>
                <a:t>Environmentally</a:t>
              </a:r>
              <a:endParaRPr lang="en-US" altLang="zh-CN" sz="1000" b="1" dirty="0">
                <a:solidFill>
                  <a:srgbClr val="0585A9"/>
                </a:solidFill>
                <a:latin typeface="+mn-ea"/>
                <a:cs typeface="Lato Heavy" panose="020F0902020204030203" pitchFamily="34" charset="0"/>
              </a:endParaRPr>
            </a:p>
            <a:p>
              <a:pPr algn="ctr"/>
              <a:r>
                <a:rPr lang="en-US" altLang="zh-CN" sz="1000" b="1" dirty="0">
                  <a:solidFill>
                    <a:srgbClr val="0585A9"/>
                  </a:solidFill>
                  <a:latin typeface="+mn-ea"/>
                  <a:cs typeface="Lato Heavy" panose="020F0902020204030203" pitchFamily="34" charset="0"/>
                </a:rPr>
                <a:t>Friendly</a:t>
              </a:r>
              <a:endParaRPr lang="en-US" altLang="zh-CN" sz="1000" b="1" dirty="0">
                <a:solidFill>
                  <a:srgbClr val="0585A9"/>
                </a:solidFill>
                <a:latin typeface="+mn-ea"/>
                <a:cs typeface="Lato Heavy" panose="020F0902020204030203" pitchFamily="34" charset="0"/>
              </a:endParaRPr>
            </a:p>
          </p:txBody>
        </p:sp>
        <p:sp>
          <p:nvSpPr>
            <p:cNvPr id="60" name="Freeform 54"/>
            <p:cNvSpPr>
              <a:spLocks noEditPoints="1"/>
            </p:cNvSpPr>
            <p:nvPr/>
          </p:nvSpPr>
          <p:spPr bwMode="auto">
            <a:xfrm>
              <a:off x="10602326" y="3318835"/>
              <a:ext cx="367206" cy="367204"/>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rgbClr val="063D54"/>
            </a:solidFill>
            <a:ln>
              <a:noFill/>
            </a:ln>
          </p:spPr>
          <p:txBody>
            <a:bodyPr vert="horz" wrap="square" lIns="68555" tIns="34278" rIns="68555" bIns="34278" numCol="1" anchor="t" anchorCtr="0" compatLnSpc="1"/>
            <a:lstStyle/>
            <a:p>
              <a:endParaRPr lang="en-US" sz="1010">
                <a:solidFill>
                  <a:schemeClr val="tx1">
                    <a:lumMod val="65000"/>
                    <a:lumOff val="35000"/>
                  </a:schemeClr>
                </a:solidFill>
              </a:endParaRPr>
            </a:p>
          </p:txBody>
        </p:sp>
      </p:grpSp>
      <p:sp>
        <p:nvSpPr>
          <p:cNvPr id="27" name="等腰三角形 26"/>
          <p:cNvSpPr/>
          <p:nvPr/>
        </p:nvSpPr>
        <p:spPr>
          <a:xfrm>
            <a:off x="0" y="4249250"/>
            <a:ext cx="1772899" cy="894250"/>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ppt_x"/>
                                          </p:val>
                                        </p:tav>
                                        <p:tav tm="100000">
                                          <p:val>
                                            <p:strVal val="#ppt_x"/>
                                          </p:val>
                                        </p:tav>
                                      </p:tavLst>
                                    </p:anim>
                                    <p:anim calcmode="lin" valueType="num">
                                      <p:cBhvr additive="base">
                                        <p:cTn id="8" dur="75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left)">
                                      <p:cBhvr>
                                        <p:cTn id="13" dur="500"/>
                                        <p:tgtEl>
                                          <p:spTgt spid="4"/>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upRight)">
                                      <p:cBhvr>
                                        <p:cTn id="16" dur="500"/>
                                        <p:tgtEl>
                                          <p:spTgt spid="15"/>
                                        </p:tgtEl>
                                      </p:cBhvr>
                                    </p:animEffect>
                                  </p:childTnLst>
                                </p:cTn>
                              </p:par>
                            </p:childTnLst>
                          </p:cTn>
                        </p:par>
                        <p:par>
                          <p:cTn id="17" fill="hold">
                            <p:stCondLst>
                              <p:cond delay="1500"/>
                            </p:stCondLst>
                            <p:childTnLst>
                              <p:par>
                                <p:cTn id="18" presetID="2" presetClass="entr" presetSubtype="2" decel="10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750" fill="hold"/>
                                        <p:tgtEl>
                                          <p:spTgt spid="35"/>
                                        </p:tgtEl>
                                        <p:attrNameLst>
                                          <p:attrName>ppt_x</p:attrName>
                                        </p:attrNameLst>
                                      </p:cBhvr>
                                      <p:tavLst>
                                        <p:tav tm="0">
                                          <p:val>
                                            <p:strVal val="1+#ppt_w/2"/>
                                          </p:val>
                                        </p:tav>
                                        <p:tav tm="100000">
                                          <p:val>
                                            <p:strVal val="#ppt_x"/>
                                          </p:val>
                                        </p:tav>
                                      </p:tavLst>
                                    </p:anim>
                                    <p:anim calcmode="lin" valueType="num">
                                      <p:cBhvr additive="base">
                                        <p:cTn id="21" dur="750" fill="hold"/>
                                        <p:tgtEl>
                                          <p:spTgt spid="3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decel="10000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750" fill="hold"/>
                                        <p:tgtEl>
                                          <p:spTgt spid="51"/>
                                        </p:tgtEl>
                                        <p:attrNameLst>
                                          <p:attrName>ppt_x</p:attrName>
                                        </p:attrNameLst>
                                      </p:cBhvr>
                                      <p:tavLst>
                                        <p:tav tm="0">
                                          <p:val>
                                            <p:strVal val="1+#ppt_w/2"/>
                                          </p:val>
                                        </p:tav>
                                        <p:tav tm="100000">
                                          <p:val>
                                            <p:strVal val="#ppt_x"/>
                                          </p:val>
                                        </p:tav>
                                      </p:tavLst>
                                    </p:anim>
                                    <p:anim calcmode="lin" valueType="num">
                                      <p:cBhvr additive="base">
                                        <p:cTn id="26" dur="750" fill="hold"/>
                                        <p:tgtEl>
                                          <p:spTgt spid="5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decel="10000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750" fill="hold"/>
                                        <p:tgtEl>
                                          <p:spTgt spid="56"/>
                                        </p:tgtEl>
                                        <p:attrNameLst>
                                          <p:attrName>ppt_x</p:attrName>
                                        </p:attrNameLst>
                                      </p:cBhvr>
                                      <p:tavLst>
                                        <p:tav tm="0">
                                          <p:val>
                                            <p:strVal val="1+#ppt_w/2"/>
                                          </p:val>
                                        </p:tav>
                                        <p:tav tm="100000">
                                          <p:val>
                                            <p:strVal val="#ppt_x"/>
                                          </p:val>
                                        </p:tav>
                                      </p:tavLst>
                                    </p:anim>
                                    <p:anim calcmode="lin" valueType="num">
                                      <p:cBhvr additive="base">
                                        <p:cTn id="31" dur="750" fill="hold"/>
                                        <p:tgtEl>
                                          <p:spTgt spid="56"/>
                                        </p:tgtEl>
                                        <p:attrNameLst>
                                          <p:attrName>ppt_y</p:attrName>
                                        </p:attrNameLst>
                                      </p:cBhvr>
                                      <p:tavLst>
                                        <p:tav tm="0">
                                          <p:val>
                                            <p:strVal val="#ppt_y"/>
                                          </p:val>
                                        </p:tav>
                                        <p:tav tm="100000">
                                          <p:val>
                                            <p:strVal val="#ppt_y"/>
                                          </p:val>
                                        </p:tav>
                                      </p:tavLst>
                                    </p:anim>
                                  </p:childTnLst>
                                </p:cTn>
                              </p:par>
                              <p:par>
                                <p:cTn id="32" presetID="2" presetClass="entr" presetSubtype="4" decel="100000"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750" fill="hold"/>
                                        <p:tgtEl>
                                          <p:spTgt spid="41"/>
                                        </p:tgtEl>
                                        <p:attrNameLst>
                                          <p:attrName>ppt_x</p:attrName>
                                        </p:attrNameLst>
                                      </p:cBhvr>
                                      <p:tavLst>
                                        <p:tav tm="0">
                                          <p:val>
                                            <p:strVal val="#ppt_x"/>
                                          </p:val>
                                        </p:tav>
                                        <p:tav tm="100000">
                                          <p:val>
                                            <p:strVal val="#ppt_x"/>
                                          </p:val>
                                        </p:tav>
                                      </p:tavLst>
                                    </p:anim>
                                    <p:anim calcmode="lin" valueType="num">
                                      <p:cBhvr additive="base">
                                        <p:cTn id="35"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5" grpId="0"/>
      <p:bldP spid="41" grpId="0"/>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flipH="1">
            <a:off x="5995034" y="3651870"/>
            <a:ext cx="3148966" cy="148422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Text_1"/>
          <p:cNvSpPr txBox="1">
            <a:spLocks noChangeArrowheads="1"/>
          </p:cNvSpPr>
          <p:nvPr>
            <p:custDataLst>
              <p:tags r:id="rId1"/>
            </p:custDataLst>
          </p:nvPr>
        </p:nvSpPr>
        <p:spPr bwMode="auto">
          <a:xfrm>
            <a:off x="836930" y="907415"/>
            <a:ext cx="7849235" cy="7499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Anti-tilt mechanism   </a:t>
            </a: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Central control locking system   </a:t>
            </a: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40kgs loading capacity per drawer   </a:t>
            </a: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3-section ball bearing sliders with full extension</a:t>
            </a:r>
            <a:endParaRPr lang="zh-CN" altLang="en-US" sz="1000" dirty="0">
              <a:solidFill>
                <a:schemeClr val="tx1">
                  <a:lumMod val="50000"/>
                  <a:lumOff val="50000"/>
                </a:schemeClr>
              </a:solidFill>
              <a:cs typeface="+mn-ea"/>
              <a:sym typeface="+mn-lt"/>
            </a:endParaRPr>
          </a:p>
          <a:p>
            <a:pPr algn="l">
              <a:lnSpc>
                <a:spcPct val="150000"/>
              </a:lnSpc>
              <a:defRPr/>
            </a:pP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Movable divider for adapting different hanging files   </a:t>
            </a:r>
            <a:r>
              <a:rPr lang="en-US" altLang="zh-CN" sz="1000" dirty="0">
                <a:solidFill>
                  <a:schemeClr val="tx1">
                    <a:lumMod val="50000"/>
                    <a:lumOff val="50000"/>
                  </a:schemeClr>
                </a:solidFill>
                <a:cs typeface="+mn-ea"/>
                <a:sym typeface="+mn-lt"/>
              </a:rPr>
              <a:t>* </a:t>
            </a:r>
            <a:r>
              <a:rPr lang="zh-CN" altLang="en-US" sz="1000" dirty="0">
                <a:solidFill>
                  <a:schemeClr val="tx1">
                    <a:lumMod val="50000"/>
                    <a:lumOff val="50000"/>
                  </a:schemeClr>
                </a:solidFill>
                <a:cs typeface="+mn-ea"/>
                <a:sym typeface="+mn-lt"/>
              </a:rPr>
              <a:t>Knock down structure, transportation cost saving   </a:t>
            </a:r>
            <a:r>
              <a:rPr lang="en-US" altLang="zh-CN" sz="1000" dirty="0">
                <a:solidFill>
                  <a:schemeClr val="tx1">
                    <a:lumMod val="50000"/>
                    <a:lumOff val="50000"/>
                  </a:schemeClr>
                </a:solidFill>
                <a:cs typeface="+mn-ea"/>
                <a:sym typeface="+mn-lt"/>
              </a:rPr>
              <a:t>* Easy to clean surface</a:t>
            </a:r>
            <a:endParaRPr lang="en-US" altLang="zh-CN" sz="1000" dirty="0">
              <a:solidFill>
                <a:schemeClr val="tx1">
                  <a:lumMod val="50000"/>
                  <a:lumOff val="50000"/>
                </a:schemeClr>
              </a:solidFill>
              <a:cs typeface="+mn-ea"/>
              <a:sym typeface="+mn-lt"/>
            </a:endParaRPr>
          </a:p>
        </p:txBody>
      </p:sp>
      <p:graphicFrame>
        <p:nvGraphicFramePr>
          <p:cNvPr id="35" name="组合 3"/>
          <p:cNvGraphicFramePr/>
          <p:nvPr/>
        </p:nvGraphicFramePr>
        <p:xfrm>
          <a:off x="5010150" y="1753235"/>
          <a:ext cx="3479800" cy="2901508"/>
        </p:xfrm>
        <a:graphic>
          <a:graphicData uri="http://schemas.openxmlformats.org/drawingml/2006/table">
            <a:tbl>
              <a:tblPr>
                <a:effectLst>
                  <a:outerShdw blurRad="254000" dist="63500" dir="2700000" algn="tl" rotWithShape="0">
                    <a:prstClr val="black">
                      <a:alpha val="30000"/>
                    </a:prstClr>
                  </a:outerShdw>
                </a:effectLst>
                <a:tableStyleId>{073A0DAA-6AF3-43AB-8588-CEC1D06C72B9}</a:tableStyleId>
              </a:tblPr>
              <a:tblGrid>
                <a:gridCol w="951865"/>
                <a:gridCol w="2527935"/>
              </a:tblGrid>
              <a:tr h="45656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kern="1200" cap="none" normalizeH="0" baseline="0" dirty="0">
                          <a:ln>
                            <a:noFill/>
                          </a:ln>
                          <a:solidFill>
                            <a:schemeClr val="bg1"/>
                          </a:solidFill>
                          <a:effectLst/>
                          <a:latin typeface="+mn-ea"/>
                          <a:ea typeface="+mn-ea"/>
                          <a:cs typeface="+mn-cs"/>
                        </a:rPr>
                        <a:t>Item</a:t>
                      </a:r>
                      <a:endParaRPr kumimoji="0" lang="en-US" altLang="zh-CN" sz="1400" b="1" i="0" u="none" strike="noStrike" kern="1200" cap="none" normalizeH="0" baseline="0" dirty="0">
                        <a:ln>
                          <a:noFill/>
                        </a:ln>
                        <a:solidFill>
                          <a:schemeClr val="bg1"/>
                        </a:solidFill>
                        <a:effectLst/>
                        <a:latin typeface="+mn-ea"/>
                        <a:ea typeface="+mn-ea"/>
                        <a:cs typeface="+mn-cs"/>
                      </a:endParaRPr>
                    </a:p>
                  </a:txBody>
                  <a:tcPr marT="34290" marB="34290" anchor="ctr" horzOverflow="overflow">
                    <a:lnB w="12700" cap="flat" cmpd="sng" algn="ctr">
                      <a:solidFill>
                        <a:srgbClr val="A5CADA"/>
                      </a:solidFill>
                      <a:prstDash val="solid"/>
                      <a:round/>
                      <a:headEnd type="none" w="med" len="med"/>
                      <a:tailEnd type="none" w="med" len="med"/>
                    </a:lnB>
                    <a:solidFill>
                      <a:srgbClr val="42B7CE"/>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400" b="1" u="none" strike="noStrike" cap="none" normalizeH="0" baseline="0" dirty="0">
                          <a:ln>
                            <a:noFill/>
                          </a:ln>
                          <a:solidFill>
                            <a:schemeClr val="bg1"/>
                          </a:solidFill>
                          <a:effectLst/>
                          <a:latin typeface="+mn-ea"/>
                          <a:ea typeface="+mn-ea"/>
                        </a:rPr>
                        <a:t>Description</a:t>
                      </a:r>
                      <a:endParaRPr kumimoji="0" lang="en-US" sz="1400" b="1" i="0" u="none" strike="noStrike" cap="none" normalizeH="0" baseline="0" dirty="0">
                        <a:ln>
                          <a:noFill/>
                        </a:ln>
                        <a:solidFill>
                          <a:schemeClr val="bg1"/>
                        </a:solidFill>
                        <a:effectLst/>
                        <a:latin typeface="+mn-ea"/>
                        <a:ea typeface="+mn-ea"/>
                      </a:endParaRPr>
                    </a:p>
                  </a:txBody>
                  <a:tcPr marT="34290" marB="34290" anchor="ctr" horzOverflow="overflow">
                    <a:lnB w="12700" cap="flat" cmpd="sng" algn="ctr">
                      <a:solidFill>
                        <a:srgbClr val="A5CADA"/>
                      </a:solidFill>
                      <a:prstDash val="solid"/>
                      <a:round/>
                      <a:headEnd type="none" w="med" len="med"/>
                      <a:tailEnd type="none" w="med" len="med"/>
                    </a:lnB>
                    <a:solidFill>
                      <a:srgbClr val="42B7CE"/>
                    </a:solidFill>
                  </a:tcPr>
                </a:tc>
              </a:tr>
              <a:tr h="4070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000" u="none" strike="noStrike" cap="none" normalizeH="0" baseline="0" dirty="0">
                          <a:ln>
                            <a:noFill/>
                          </a:ln>
                          <a:solidFill>
                            <a:schemeClr val="tx1">
                              <a:lumMod val="85000"/>
                              <a:lumOff val="15000"/>
                            </a:schemeClr>
                          </a:solidFill>
                          <a:effectLst/>
                          <a:latin typeface="+mn-ea"/>
                          <a:ea typeface="+mn-ea"/>
                        </a:rPr>
                        <a:t>Size</a:t>
                      </a:r>
                      <a:endParaRPr kumimoji="0" lang="en-US"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000" u="none" strike="noStrike" cap="none" normalizeH="0" baseline="0" dirty="0">
                          <a:ln>
                            <a:noFill/>
                          </a:ln>
                          <a:solidFill>
                            <a:schemeClr val="tx1">
                              <a:lumMod val="85000"/>
                              <a:lumOff val="15000"/>
                            </a:schemeClr>
                          </a:solidFill>
                          <a:effectLst/>
                          <a:latin typeface="+mn-ea"/>
                          <a:ea typeface="+mn-ea"/>
                        </a:rPr>
                        <a:t>H1320 x W460 x D620mm</a:t>
                      </a:r>
                      <a:endParaRPr kumimoji="0" lang="en-US" sz="100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r>
              <a:tr h="4070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000" u="none" strike="noStrike" cap="none" normalizeH="0" baseline="0" dirty="0">
                          <a:ln>
                            <a:noFill/>
                          </a:ln>
                          <a:solidFill>
                            <a:schemeClr val="tx1">
                              <a:lumMod val="85000"/>
                              <a:lumOff val="15000"/>
                            </a:schemeClr>
                          </a:solidFill>
                          <a:effectLst/>
                          <a:latin typeface="+mn-ea"/>
                          <a:ea typeface="+mn-ea"/>
                        </a:rPr>
                        <a:t>Thickness</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000" u="none" strike="noStrike" cap="none" normalizeH="0" baseline="0" dirty="0">
                          <a:ln>
                            <a:noFill/>
                          </a:ln>
                          <a:solidFill>
                            <a:schemeClr val="tx1">
                              <a:lumMod val="85000"/>
                              <a:lumOff val="15000"/>
                            </a:schemeClr>
                          </a:solidFill>
                          <a:effectLst/>
                          <a:latin typeface="+mn-ea"/>
                          <a:ea typeface="+mn-ea"/>
                        </a:rPr>
                        <a:t>0.5~0.8mm</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r>
              <a:tr h="40894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000" u="none" strike="noStrike" cap="none" normalizeH="0" baseline="0" dirty="0">
                          <a:ln>
                            <a:noFill/>
                          </a:ln>
                          <a:solidFill>
                            <a:schemeClr val="tx1">
                              <a:lumMod val="85000"/>
                              <a:lumOff val="15000"/>
                            </a:schemeClr>
                          </a:solidFill>
                          <a:effectLst/>
                          <a:latin typeface="+mn-ea"/>
                          <a:ea typeface="+mn-ea"/>
                        </a:rPr>
                        <a:t>Color</a:t>
                      </a:r>
                      <a:endParaRPr kumimoji="0" lang="en-US"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000" b="0" i="0" u="none" strike="noStrike" cap="none" normalizeH="0" baseline="0" dirty="0">
                          <a:ln>
                            <a:noFill/>
                          </a:ln>
                          <a:solidFill>
                            <a:schemeClr val="tx1">
                              <a:lumMod val="85000"/>
                              <a:lumOff val="15000"/>
                            </a:schemeClr>
                          </a:solidFill>
                          <a:effectLst/>
                          <a:latin typeface="+mn-ea"/>
                          <a:ea typeface="+mn-ea"/>
                        </a:rPr>
                        <a:t>RAL 7035</a:t>
                      </a:r>
                      <a:endParaRPr kumimoji="0" lang="en-US"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r>
              <a:tr h="40731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dirty="0">
                          <a:ln>
                            <a:noFill/>
                          </a:ln>
                          <a:solidFill>
                            <a:schemeClr val="tx1">
                              <a:lumMod val="85000"/>
                              <a:lumOff val="15000"/>
                            </a:schemeClr>
                          </a:solidFill>
                          <a:effectLst/>
                          <a:latin typeface="+mn-ea"/>
                          <a:ea typeface="+mn-ea"/>
                        </a:rPr>
                        <a:t>Weight</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000" b="0" i="0" u="none" strike="noStrike" cap="none" normalizeH="0" baseline="0" dirty="0">
                          <a:ln>
                            <a:noFill/>
                          </a:ln>
                          <a:solidFill>
                            <a:schemeClr val="tx1">
                              <a:lumMod val="85000"/>
                              <a:lumOff val="15000"/>
                            </a:schemeClr>
                          </a:solidFill>
                          <a:effectLst/>
                          <a:latin typeface="+mn-ea"/>
                          <a:ea typeface="+mn-ea"/>
                        </a:rPr>
                        <a:t>39.5 kgs</a:t>
                      </a:r>
                      <a:endParaRPr kumimoji="0" lang="en-US"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r>
              <a:tr h="40731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dirty="0">
                          <a:ln>
                            <a:noFill/>
                          </a:ln>
                          <a:solidFill>
                            <a:schemeClr val="tx1">
                              <a:lumMod val="85000"/>
                              <a:lumOff val="15000"/>
                            </a:schemeClr>
                          </a:solidFill>
                          <a:effectLst/>
                          <a:latin typeface="+mn-ea"/>
                          <a:ea typeface="+mn-ea"/>
                        </a:rPr>
                        <a:t>Volume</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lang="en-US" sz="1000" dirty="0">
                          <a:ln>
                            <a:noFill/>
                          </a:ln>
                          <a:solidFill>
                            <a:schemeClr val="tx1">
                              <a:lumMod val="85000"/>
                              <a:lumOff val="15000"/>
                            </a:schemeClr>
                          </a:solidFill>
                          <a:effectLst/>
                          <a:latin typeface="+mn-ea"/>
                          <a:ea typeface="+mn-ea"/>
                          <a:sym typeface="+mn-ea"/>
                        </a:rPr>
                        <a:t>H1350 x W650 x D85mm = 0.0751m³</a:t>
                      </a:r>
                      <a:endParaRPr lang="en-US" sz="1000" dirty="0">
                        <a:ln>
                          <a:noFill/>
                        </a:ln>
                        <a:solidFill>
                          <a:schemeClr val="tx1">
                            <a:lumMod val="85000"/>
                            <a:lumOff val="15000"/>
                          </a:schemeClr>
                        </a:solidFill>
                        <a:effectLst/>
                        <a:latin typeface="+mn-ea"/>
                        <a:ea typeface="+mn-ea"/>
                        <a:sym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r>
              <a:tr h="40731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dirty="0">
                          <a:ln>
                            <a:noFill/>
                          </a:ln>
                          <a:solidFill>
                            <a:schemeClr val="tx1">
                              <a:lumMod val="85000"/>
                              <a:lumOff val="15000"/>
                            </a:schemeClr>
                          </a:solidFill>
                          <a:effectLst/>
                          <a:latin typeface="+mn-ea"/>
                          <a:ea typeface="+mn-ea"/>
                        </a:rPr>
                        <a:t>Loading Capacity</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000" b="0" i="0" u="none" strike="noStrike" cap="none" normalizeH="0" baseline="0" dirty="0">
                          <a:ln>
                            <a:noFill/>
                          </a:ln>
                          <a:solidFill>
                            <a:schemeClr val="tx1">
                              <a:lumMod val="85000"/>
                              <a:lumOff val="15000"/>
                            </a:schemeClr>
                          </a:solidFill>
                          <a:effectLst/>
                          <a:latin typeface="+mn-ea"/>
                          <a:ea typeface="+mn-ea"/>
                        </a:rPr>
                        <a:t>45 kgs per drawer</a:t>
                      </a:r>
                      <a:endParaRPr kumimoji="0" lang="en-US"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947634" y="309304"/>
            <a:ext cx="2392228" cy="502762"/>
            <a:chOff x="947634" y="309304"/>
            <a:chExt cx="2392228" cy="502762"/>
          </a:xfrm>
        </p:grpSpPr>
        <p:sp>
          <p:nvSpPr>
            <p:cNvPr id="8"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4 Drawer File Cabinet</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9" name="文本框 8"/>
            <p:cNvSpPr txBox="1"/>
            <p:nvPr/>
          </p:nvSpPr>
          <p:spPr>
            <a:xfrm>
              <a:off x="947634" y="309304"/>
              <a:ext cx="1757680" cy="368300"/>
            </a:xfrm>
            <a:prstGeom prst="rect">
              <a:avLst/>
            </a:prstGeom>
            <a:noFill/>
          </p:spPr>
          <p:txBody>
            <a:bodyPr wrap="none" rtlCol="0">
              <a:spAutoFit/>
            </a:bodyPr>
            <a:lstStyle/>
            <a:p>
              <a:r>
                <a:rPr lang="en-US" altLang="zh-CN" b="1" dirty="0">
                  <a:solidFill>
                    <a:srgbClr val="1F4569"/>
                  </a:solidFill>
                </a:rPr>
                <a:t>Hot Sale Items</a:t>
              </a:r>
              <a:endParaRPr lang="en-US" altLang="zh-CN" b="1" dirty="0">
                <a:solidFill>
                  <a:srgbClr val="1F4569"/>
                </a:solidFill>
              </a:endParaRPr>
            </a:p>
          </p:txBody>
        </p:sp>
      </p:grpSp>
      <p:sp>
        <p:nvSpPr>
          <p:cNvPr id="6" name="等腰三角形 5"/>
          <p:cNvSpPr/>
          <p:nvPr/>
        </p:nvSpPr>
        <p:spPr>
          <a:xfrm>
            <a:off x="0" y="3795886"/>
            <a:ext cx="7308304" cy="1340212"/>
          </a:xfrm>
          <a:prstGeom prst="triangle">
            <a:avLst>
              <a:gd name="adj" fmla="val 0"/>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1"/>
          <p:cNvSpPr/>
          <p:nvPr>
            <p:custDataLst>
              <p:tags r:id="rId2"/>
            </p:custDataLst>
          </p:nvPr>
        </p:nvSpPr>
        <p:spPr>
          <a:xfrm>
            <a:off x="837091" y="1753013"/>
            <a:ext cx="3888804" cy="2901946"/>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MH_Picture_1"/>
          <p:cNvSpPr/>
          <p:nvPr>
            <p:custDataLst>
              <p:tags r:id="rId3"/>
            </p:custDataLst>
          </p:nvPr>
        </p:nvSpPr>
        <p:spPr>
          <a:xfrm>
            <a:off x="1259840" y="1947545"/>
            <a:ext cx="1320800" cy="216027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sp>
        <p:nvSpPr>
          <p:cNvPr id="11" name="TextBox 1"/>
          <p:cNvSpPr txBox="1"/>
          <p:nvPr/>
        </p:nvSpPr>
        <p:spPr>
          <a:xfrm>
            <a:off x="1834487" y="4262016"/>
            <a:ext cx="189401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Clr>
                <a:srgbClr val="C00000"/>
              </a:buClr>
              <a:buNone/>
            </a:pPr>
            <a:r>
              <a:rPr lang="en-US" altLang="zh-CN" sz="1400" dirty="0">
                <a:solidFill>
                  <a:srgbClr val="0585A9"/>
                </a:solidFill>
              </a:rPr>
              <a:t>JF-V04/V04A</a:t>
            </a:r>
            <a:endParaRPr lang="en-US" altLang="zh-CN" sz="1400" dirty="0">
              <a:solidFill>
                <a:srgbClr val="0585A9"/>
              </a:solidFill>
            </a:endParaRPr>
          </a:p>
        </p:txBody>
      </p:sp>
      <p:sp>
        <p:nvSpPr>
          <p:cNvPr id="2" name="MH_Picture_1"/>
          <p:cNvSpPr/>
          <p:nvPr>
            <p:custDataLst>
              <p:tags r:id="rId5"/>
            </p:custDataLst>
          </p:nvPr>
        </p:nvSpPr>
        <p:spPr>
          <a:xfrm>
            <a:off x="3107055" y="1947545"/>
            <a:ext cx="1189990" cy="216027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p>
            <a:pPr algn="ctr">
              <a:defRPr/>
            </a:pPr>
            <a:endParaRPr lang="zh-CN" altLang="en-US"/>
          </a:p>
        </p:txBody>
      </p:sp>
    </p:spTree>
    <p:custDataLst>
      <p:tags r:id="rId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left)">
                                      <p:cBhvr>
                                        <p:cTn id="25" dur="500"/>
                                        <p:tgtEl>
                                          <p:spTgt spid="11"/>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4" grpId="0" bldLvl="0" animBg="1"/>
      <p:bldP spid="11" grpId="0"/>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0" y="4111694"/>
            <a:ext cx="9144000" cy="1028650"/>
          </a:xfrm>
          <a:prstGeom prst="triangle">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MH_Other_1"/>
          <p:cNvSpPr/>
          <p:nvPr>
            <p:custDataLst>
              <p:tags r:id="rId1"/>
            </p:custDataLst>
          </p:nvPr>
        </p:nvSpPr>
        <p:spPr>
          <a:xfrm>
            <a:off x="685165" y="1575435"/>
            <a:ext cx="2446655" cy="3338830"/>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MH_Other_1"/>
          <p:cNvSpPr/>
          <p:nvPr>
            <p:custDataLst>
              <p:tags r:id="rId2"/>
            </p:custDataLst>
          </p:nvPr>
        </p:nvSpPr>
        <p:spPr>
          <a:xfrm>
            <a:off x="3364865" y="1575435"/>
            <a:ext cx="2446655" cy="3339465"/>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MH_Other_1"/>
          <p:cNvSpPr/>
          <p:nvPr>
            <p:custDataLst>
              <p:tags r:id="rId3"/>
            </p:custDataLst>
          </p:nvPr>
        </p:nvSpPr>
        <p:spPr>
          <a:xfrm>
            <a:off x="6045200" y="1575435"/>
            <a:ext cx="2446655" cy="3339465"/>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1" name="TextBox 11"/>
          <p:cNvSpPr txBox="1">
            <a:spLocks noChangeArrowheads="1"/>
          </p:cNvSpPr>
          <p:nvPr/>
        </p:nvSpPr>
        <p:spPr bwMode="auto">
          <a:xfrm flipH="1">
            <a:off x="878205" y="365125"/>
            <a:ext cx="2376170"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Steel File Cabinets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5" name="MH_Text_1"/>
          <p:cNvSpPr txBox="1">
            <a:spLocks noChangeArrowheads="1"/>
          </p:cNvSpPr>
          <p:nvPr>
            <p:custDataLst>
              <p:tags r:id="rId4"/>
            </p:custDataLst>
          </p:nvPr>
        </p:nvSpPr>
        <p:spPr bwMode="auto">
          <a:xfrm>
            <a:off x="685165" y="825500"/>
            <a:ext cx="7807325" cy="7499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lang="en-US" altLang="zh-CN" sz="1000" dirty="0">
                <a:solidFill>
                  <a:schemeClr val="tx1">
                    <a:lumMod val="50000"/>
                    <a:lumOff val="50000"/>
                  </a:schemeClr>
                </a:solidFill>
                <a:latin typeface="+mn-lt"/>
                <a:cs typeface="+mn-ea"/>
                <a:sym typeface="+mn-lt"/>
              </a:rPr>
              <a:t>No matter what you want is office file cabinet with swing doors, glass doors, sliding doors or metal cupboard with multi-function, Hefeng is ready for providing you with all items you need. </a:t>
            </a:r>
            <a:endParaRPr lang="en-US" altLang="zh-CN" sz="1000" dirty="0">
              <a:solidFill>
                <a:schemeClr val="tx1">
                  <a:lumMod val="50000"/>
                  <a:lumOff val="50000"/>
                </a:schemeClr>
              </a:solidFill>
              <a:cs typeface="+mn-ea"/>
              <a:sym typeface="+mn-lt"/>
            </a:endParaRPr>
          </a:p>
          <a:p>
            <a:pPr algn="ctr">
              <a:lnSpc>
                <a:spcPct val="150000"/>
              </a:lnSpc>
              <a:defRPr/>
            </a:pPr>
            <a:endParaRPr lang="zh-CN" altLang="en-US" sz="1000" dirty="0">
              <a:solidFill>
                <a:schemeClr val="tx1">
                  <a:lumMod val="50000"/>
                  <a:lumOff val="50000"/>
                </a:schemeClr>
              </a:solidFill>
              <a:latin typeface="+mn-lt"/>
              <a:cs typeface="+mn-ea"/>
              <a:sym typeface="+mn-lt"/>
            </a:endParaRPr>
          </a:p>
        </p:txBody>
      </p:sp>
      <p:grpSp>
        <p:nvGrpSpPr>
          <p:cNvPr id="7" name="组合 6"/>
          <p:cNvGrpSpPr/>
          <p:nvPr/>
        </p:nvGrpSpPr>
        <p:grpSpPr>
          <a:xfrm>
            <a:off x="786765" y="1701800"/>
            <a:ext cx="2242820" cy="3115945"/>
            <a:chOff x="1239" y="2680"/>
            <a:chExt cx="3532" cy="4907"/>
          </a:xfrm>
        </p:grpSpPr>
        <p:sp>
          <p:nvSpPr>
            <p:cNvPr id="22" name="矩形 21"/>
            <p:cNvSpPr/>
            <p:nvPr/>
          </p:nvSpPr>
          <p:spPr>
            <a:xfrm>
              <a:off x="1240" y="2680"/>
              <a:ext cx="3531" cy="4509"/>
            </a:xfrm>
            <a:prstGeom prst="rect">
              <a:avLst/>
            </a:prstGeom>
            <a:blipFill rotWithShape="1">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bwMode="auto">
            <a:xfrm>
              <a:off x="1239" y="7193"/>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JF-C01</a:t>
              </a:r>
              <a:endParaRPr 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490595" y="1704340"/>
            <a:ext cx="2196465" cy="3113405"/>
            <a:chOff x="5497" y="2684"/>
            <a:chExt cx="3459" cy="4903"/>
          </a:xfrm>
        </p:grpSpPr>
        <p:sp>
          <p:nvSpPr>
            <p:cNvPr id="6" name="矩形 5"/>
            <p:cNvSpPr/>
            <p:nvPr/>
          </p:nvSpPr>
          <p:spPr>
            <a:xfrm>
              <a:off x="5497" y="2684"/>
              <a:ext cx="3459" cy="4509"/>
            </a:xfrm>
            <a:prstGeom prst="rect">
              <a:avLst/>
            </a:prstGeom>
            <a:blipFill rotWithShape="1">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bwMode="auto">
            <a:xfrm>
              <a:off x="5498" y="7193"/>
              <a:ext cx="3458"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JF-C11</a:t>
              </a:r>
              <a:endParaRPr 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169025" y="1704340"/>
            <a:ext cx="2197100" cy="3113405"/>
            <a:chOff x="9715" y="2684"/>
            <a:chExt cx="3460" cy="4903"/>
          </a:xfrm>
        </p:grpSpPr>
        <p:sp>
          <p:nvSpPr>
            <p:cNvPr id="8" name="矩形 7"/>
            <p:cNvSpPr/>
            <p:nvPr/>
          </p:nvSpPr>
          <p:spPr>
            <a:xfrm>
              <a:off x="9717" y="2684"/>
              <a:ext cx="3459" cy="4509"/>
            </a:xfrm>
            <a:prstGeom prst="rect">
              <a:avLst/>
            </a:prstGeom>
            <a:blipFill rotWithShape="1">
              <a:blip r:embed="rId7"/>
              <a:stretch>
                <a:fillRect/>
              </a:stretch>
            </a:blipFill>
            <a:ln w="6350"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bwMode="auto">
            <a:xfrm>
              <a:off x="9715" y="7189"/>
              <a:ext cx="3461" cy="399"/>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JF-C34</a:t>
              </a:r>
              <a:endParaRPr lang="en-US" sz="900" dirty="0">
                <a:solidFill>
                  <a:schemeClr val="bg1"/>
                </a:solidFill>
                <a:latin typeface="微软雅黑" panose="020B0503020204020204" pitchFamily="34" charset="-122"/>
                <a:ea typeface="微软雅黑" panose="020B0503020204020204" pitchFamily="34" charset="-122"/>
              </a:endParaRPr>
            </a:p>
          </p:txBody>
        </p:sp>
      </p:grpSp>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8" grpId="0" bldLvl="0" animBg="1"/>
      <p:bldP spid="19" grpId="0" bldLvl="0" animBg="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0" y="4111694"/>
            <a:ext cx="9144000" cy="1028650"/>
          </a:xfrm>
          <a:prstGeom prst="triangle">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MH_Other_1"/>
          <p:cNvSpPr/>
          <p:nvPr>
            <p:custDataLst>
              <p:tags r:id="rId1"/>
            </p:custDataLst>
          </p:nvPr>
        </p:nvSpPr>
        <p:spPr>
          <a:xfrm>
            <a:off x="784225" y="1017905"/>
            <a:ext cx="2446655" cy="3338830"/>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MH_Other_1"/>
          <p:cNvSpPr/>
          <p:nvPr>
            <p:custDataLst>
              <p:tags r:id="rId2"/>
            </p:custDataLst>
          </p:nvPr>
        </p:nvSpPr>
        <p:spPr>
          <a:xfrm>
            <a:off x="3463925" y="1017905"/>
            <a:ext cx="2446655" cy="3339465"/>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MH_Other_1"/>
          <p:cNvSpPr/>
          <p:nvPr>
            <p:custDataLst>
              <p:tags r:id="rId3"/>
            </p:custDataLst>
          </p:nvPr>
        </p:nvSpPr>
        <p:spPr>
          <a:xfrm>
            <a:off x="6144260" y="1017905"/>
            <a:ext cx="2446655" cy="3339465"/>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7" name="组合 6"/>
          <p:cNvGrpSpPr/>
          <p:nvPr/>
        </p:nvGrpSpPr>
        <p:grpSpPr>
          <a:xfrm>
            <a:off x="885825" y="1144270"/>
            <a:ext cx="2242820" cy="3113405"/>
            <a:chOff x="1239" y="2680"/>
            <a:chExt cx="3532" cy="4903"/>
          </a:xfrm>
        </p:grpSpPr>
        <p:sp>
          <p:nvSpPr>
            <p:cNvPr id="22" name="矩形 21"/>
            <p:cNvSpPr/>
            <p:nvPr/>
          </p:nvSpPr>
          <p:spPr>
            <a:xfrm>
              <a:off x="1240" y="2680"/>
              <a:ext cx="3531" cy="4509"/>
            </a:xfrm>
            <a:prstGeom prst="rect">
              <a:avLst/>
            </a:prstGeom>
            <a:blipFill rotWithShape="1">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bwMode="auto">
            <a:xfrm>
              <a:off x="1239" y="7189"/>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JF-SD01</a:t>
              </a:r>
              <a:endParaRPr 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589655" y="1146810"/>
            <a:ext cx="2196465" cy="3113405"/>
            <a:chOff x="5497" y="2684"/>
            <a:chExt cx="3459" cy="4903"/>
          </a:xfrm>
        </p:grpSpPr>
        <p:sp>
          <p:nvSpPr>
            <p:cNvPr id="6" name="矩形 5"/>
            <p:cNvSpPr/>
            <p:nvPr/>
          </p:nvSpPr>
          <p:spPr>
            <a:xfrm>
              <a:off x="5497" y="2684"/>
              <a:ext cx="3459" cy="4509"/>
            </a:xfrm>
            <a:prstGeom prst="rect">
              <a:avLst/>
            </a:prstGeom>
            <a:blipFill rotWithShape="1">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bwMode="auto">
            <a:xfrm>
              <a:off x="5498" y="7193"/>
              <a:ext cx="3458"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JF-SD02</a:t>
              </a:r>
              <a:endParaRPr 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68085" y="1146810"/>
            <a:ext cx="2197100" cy="3113405"/>
            <a:chOff x="9715" y="2684"/>
            <a:chExt cx="3460" cy="4903"/>
          </a:xfrm>
        </p:grpSpPr>
        <p:sp>
          <p:nvSpPr>
            <p:cNvPr id="8" name="矩形 7"/>
            <p:cNvSpPr/>
            <p:nvPr/>
          </p:nvSpPr>
          <p:spPr>
            <a:xfrm>
              <a:off x="9717" y="2684"/>
              <a:ext cx="3459" cy="4509"/>
            </a:xfrm>
            <a:prstGeom prst="rect">
              <a:avLst/>
            </a:prstGeom>
            <a:blipFill rotWithShape="1">
              <a:blip r:embed="rId6"/>
              <a:stretch>
                <a:fillRect/>
              </a:stretch>
            </a:blipFill>
            <a:ln w="6350"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bwMode="auto">
            <a:xfrm>
              <a:off x="9715" y="7189"/>
              <a:ext cx="3461" cy="399"/>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JF-T01</a:t>
              </a:r>
              <a:endParaRPr lang="en-US" sz="900" dirty="0">
                <a:solidFill>
                  <a:schemeClr val="bg1"/>
                </a:solidFill>
                <a:latin typeface="微软雅黑" panose="020B0503020204020204" pitchFamily="34" charset="-122"/>
                <a:ea typeface="微软雅黑" panose="020B0503020204020204" pitchFamily="34" charset="-122"/>
              </a:endParaRPr>
            </a:p>
          </p:txBody>
        </p:sp>
      </p:grpSp>
    </p:spTree>
    <p:custDataLst>
      <p:tags r:id="rId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8" grpId="0" bldLvl="0" animBg="1"/>
      <p:bldP spid="1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2"/>
          <p:cNvSpPr/>
          <p:nvPr/>
        </p:nvSpPr>
        <p:spPr>
          <a:xfrm flipV="1">
            <a:off x="0" y="4223878"/>
            <a:ext cx="9144000" cy="919617"/>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 name="connsiteX0-25" fmla="*/ 0 w 2483768"/>
              <a:gd name="connsiteY0-26" fmla="*/ 0 h 585642"/>
              <a:gd name="connsiteX1-27" fmla="*/ 2483768 w 2483768"/>
              <a:gd name="connsiteY1-28" fmla="*/ 0 h 585642"/>
              <a:gd name="connsiteX2-29" fmla="*/ 482624 w 2483768"/>
              <a:gd name="connsiteY2-30" fmla="*/ 585642 h 585642"/>
              <a:gd name="connsiteX3-31" fmla="*/ 0 w 2483768"/>
              <a:gd name="connsiteY3-32" fmla="*/ 0 h 585642"/>
            </a:gdLst>
            <a:ahLst/>
            <a:cxnLst>
              <a:cxn ang="0">
                <a:pos x="connsiteX0-1" y="connsiteY0-2"/>
              </a:cxn>
              <a:cxn ang="0">
                <a:pos x="connsiteX1-3" y="connsiteY1-4"/>
              </a:cxn>
              <a:cxn ang="0">
                <a:pos x="connsiteX2-5" y="connsiteY2-6"/>
              </a:cxn>
              <a:cxn ang="0">
                <a:pos x="connsiteX3-7" y="connsiteY3-8"/>
              </a:cxn>
            </a:cxnLst>
            <a:rect l="l" t="t" r="r" b="b"/>
            <a:pathLst>
              <a:path w="2483768" h="585642">
                <a:moveTo>
                  <a:pt x="0" y="0"/>
                </a:moveTo>
                <a:lnTo>
                  <a:pt x="2483768" y="0"/>
                </a:lnTo>
                <a:lnTo>
                  <a:pt x="482624" y="58564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Other_1"/>
          <p:cNvSpPr/>
          <p:nvPr>
            <p:custDataLst>
              <p:tags r:id="rId1"/>
            </p:custDataLst>
          </p:nvPr>
        </p:nvSpPr>
        <p:spPr>
          <a:xfrm>
            <a:off x="756285" y="1587500"/>
            <a:ext cx="7631430" cy="3011805"/>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8" name="TextBox 11"/>
          <p:cNvSpPr txBox="1">
            <a:spLocks noChangeArrowheads="1"/>
          </p:cNvSpPr>
          <p:nvPr/>
        </p:nvSpPr>
        <p:spPr bwMode="auto">
          <a:xfrm flipH="1">
            <a:off x="883920" y="385445"/>
            <a:ext cx="2376170"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Tool Storage Series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 name="矩形 2"/>
          <p:cNvSpPr/>
          <p:nvPr/>
        </p:nvSpPr>
        <p:spPr>
          <a:xfrm>
            <a:off x="6660232" y="-1"/>
            <a:ext cx="2483768" cy="704912"/>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Lst>
            <a:ahLst/>
            <a:cxnLst>
              <a:cxn ang="0">
                <a:pos x="connsiteX0-1" y="connsiteY0-2"/>
              </a:cxn>
              <a:cxn ang="0">
                <a:pos x="connsiteX1-3" y="connsiteY1-4"/>
              </a:cxn>
              <a:cxn ang="0">
                <a:pos x="connsiteX2-5" y="connsiteY2-6"/>
              </a:cxn>
              <a:cxn ang="0">
                <a:pos x="connsiteX3-7" y="connsiteY3-8"/>
              </a:cxn>
            </a:cxnLst>
            <a:rect l="l" t="t" r="r" b="b"/>
            <a:pathLst>
              <a:path w="2483768" h="704912">
                <a:moveTo>
                  <a:pt x="0" y="0"/>
                </a:moveTo>
                <a:lnTo>
                  <a:pt x="2483768" y="0"/>
                </a:lnTo>
                <a:lnTo>
                  <a:pt x="1943941" y="70491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MH_Text_1"/>
          <p:cNvSpPr txBox="1">
            <a:spLocks noChangeArrowheads="1"/>
          </p:cNvSpPr>
          <p:nvPr>
            <p:custDataLst>
              <p:tags r:id="rId2"/>
            </p:custDataLst>
          </p:nvPr>
        </p:nvSpPr>
        <p:spPr bwMode="auto">
          <a:xfrm>
            <a:off x="799465" y="882650"/>
            <a:ext cx="7807325" cy="63944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lang="en-US" altLang="zh-CN" sz="1000" dirty="0">
                <a:solidFill>
                  <a:schemeClr val="tx1">
                    <a:lumMod val="50000"/>
                    <a:lumOff val="50000"/>
                  </a:schemeClr>
                </a:solidFill>
                <a:cs typeface="+mn-ea"/>
                <a:sym typeface="+mn-lt"/>
              </a:rPr>
              <a:t>Find great value tool cabinets, tool chests, rolling tool cart, pick rack, workstation, etc for the home workshop through to professional use at Hefeng Furniture, customized colors and specifications for your option.</a:t>
            </a:r>
            <a:endParaRPr lang="zh-CN" altLang="en-US" sz="1000" dirty="0">
              <a:solidFill>
                <a:schemeClr val="tx1">
                  <a:lumMod val="50000"/>
                  <a:lumOff val="50000"/>
                </a:schemeClr>
              </a:solidFill>
              <a:latin typeface="+mn-lt"/>
              <a:cs typeface="+mn-ea"/>
              <a:sym typeface="+mn-lt"/>
            </a:endParaRPr>
          </a:p>
        </p:txBody>
      </p:sp>
      <p:grpSp>
        <p:nvGrpSpPr>
          <p:cNvPr id="49" name="组合 48"/>
          <p:cNvGrpSpPr/>
          <p:nvPr/>
        </p:nvGrpSpPr>
        <p:grpSpPr>
          <a:xfrm>
            <a:off x="883285" y="1767205"/>
            <a:ext cx="7366635" cy="2642870"/>
            <a:chOff x="1400" y="2543"/>
            <a:chExt cx="11601" cy="4162"/>
          </a:xfrm>
        </p:grpSpPr>
        <p:grpSp>
          <p:nvGrpSpPr>
            <p:cNvPr id="23" name="组合 22"/>
            <p:cNvGrpSpPr/>
            <p:nvPr/>
          </p:nvGrpSpPr>
          <p:grpSpPr>
            <a:xfrm>
              <a:off x="1401" y="2543"/>
              <a:ext cx="11600" cy="3622"/>
              <a:chOff x="1236" y="2801"/>
              <a:chExt cx="11458" cy="3488"/>
            </a:xfrm>
          </p:grpSpPr>
          <p:grpSp>
            <p:nvGrpSpPr>
              <p:cNvPr id="2" name="组合 1"/>
              <p:cNvGrpSpPr/>
              <p:nvPr/>
            </p:nvGrpSpPr>
            <p:grpSpPr>
              <a:xfrm>
                <a:off x="3106" y="2903"/>
                <a:ext cx="9588" cy="3386"/>
                <a:chOff x="3621339" y="2255684"/>
                <a:chExt cx="12752694" cy="4819460"/>
              </a:xfrm>
            </p:grpSpPr>
            <p:pic>
              <p:nvPicPr>
                <p:cNvPr id="10" name="图片占位符 32" descr="E:\常用\资料图册\公司介绍\模本素材\图片\产品\JF-G02(2).pngJF-G02(2)"/>
                <p:cNvPicPr>
                  <a:picLocks noChangeAspect="1"/>
                </p:cNvPicPr>
                <p:nvPr/>
              </p:nvPicPr>
              <p:blipFill>
                <a:blip r:embed="rId3"/>
                <a:srcRect/>
                <a:stretch>
                  <a:fillRect/>
                </a:stretch>
              </p:blipFill>
              <p:spPr>
                <a:xfrm>
                  <a:off x="11431500" y="2255684"/>
                  <a:ext cx="4942533" cy="4776762"/>
                </a:xfrm>
                <a:prstGeom prst="rect">
                  <a:avLst/>
                </a:prstGeom>
              </p:spPr>
            </p:pic>
            <p:pic>
              <p:nvPicPr>
                <p:cNvPr id="12" name="图片占位符 35" descr="E:\常用\资料图册\公司介绍\模本素材\图片\产品\JF-CT05(1).pngJF-CT05(1)"/>
                <p:cNvPicPr>
                  <a:picLocks noChangeAspect="1"/>
                </p:cNvPicPr>
                <p:nvPr/>
              </p:nvPicPr>
              <p:blipFill>
                <a:blip r:embed="rId4"/>
                <a:srcRect/>
                <a:stretch>
                  <a:fillRect/>
                </a:stretch>
              </p:blipFill>
              <p:spPr>
                <a:xfrm>
                  <a:off x="6111299" y="2302654"/>
                  <a:ext cx="2592241" cy="4682856"/>
                </a:xfrm>
                <a:prstGeom prst="rect">
                  <a:avLst/>
                </a:prstGeom>
              </p:spPr>
            </p:pic>
            <p:pic>
              <p:nvPicPr>
                <p:cNvPr id="13" name="图片占位符 34" descr="E:\常用\资料图册\公司介绍\模本素材\图片\产品\JF-U06(9).pngJF-U06(9)"/>
                <p:cNvPicPr>
                  <a:picLocks noChangeAspect="1"/>
                </p:cNvPicPr>
                <p:nvPr/>
              </p:nvPicPr>
              <p:blipFill>
                <a:blip r:embed="rId5"/>
                <a:srcRect/>
                <a:stretch>
                  <a:fillRect/>
                </a:stretch>
              </p:blipFill>
              <p:spPr>
                <a:xfrm>
                  <a:off x="9165063" y="4598516"/>
                  <a:ext cx="1993772" cy="2476628"/>
                </a:xfrm>
                <a:prstGeom prst="rect">
                  <a:avLst/>
                </a:prstGeom>
              </p:spPr>
            </p:pic>
            <p:grpSp>
              <p:nvGrpSpPr>
                <p:cNvPr id="27" name="Group 17"/>
                <p:cNvGrpSpPr/>
                <p:nvPr/>
              </p:nvGrpSpPr>
              <p:grpSpPr>
                <a:xfrm rot="16200000">
                  <a:off x="3621339" y="4426378"/>
                  <a:ext cx="399124" cy="399124"/>
                  <a:chOff x="11122142" y="2245840"/>
                  <a:chExt cx="203200" cy="203200"/>
                </a:xfrm>
                <a:solidFill>
                  <a:schemeClr val="bg1"/>
                </a:solidFill>
              </p:grpSpPr>
              <p:sp>
                <p:nvSpPr>
                  <p:cNvPr id="28"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29"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0"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1"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2"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3"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4"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grpSp>
          </p:grpSp>
          <p:pic>
            <p:nvPicPr>
              <p:cNvPr id="7" name="图片占位符 34" descr="E:\常用\资料图册\公司介绍\模本素材\图片\产品\JF-TC02AM(30).pngJF-TC02AM(30)"/>
              <p:cNvPicPr>
                <a:picLocks noChangeAspect="1"/>
              </p:cNvPicPr>
              <p:nvPr/>
            </p:nvPicPr>
            <p:blipFill>
              <a:blip r:embed="rId6"/>
              <a:srcRect/>
              <a:stretch>
                <a:fillRect/>
              </a:stretch>
            </p:blipFill>
            <p:spPr>
              <a:xfrm>
                <a:off x="1236" y="2801"/>
                <a:ext cx="3397" cy="3374"/>
              </a:xfrm>
              <a:prstGeom prst="rect">
                <a:avLst/>
              </a:prstGeom>
            </p:spPr>
          </p:pic>
          <p:pic>
            <p:nvPicPr>
              <p:cNvPr id="22" name="图片占位符 34" descr="E:\常用\资料图册\公司介绍\模本素材\图片\产品\JF-U001-(1).pngJF-U001-(1)"/>
              <p:cNvPicPr>
                <a:picLocks noChangeAspect="1"/>
              </p:cNvPicPr>
              <p:nvPr/>
            </p:nvPicPr>
            <p:blipFill>
              <a:blip r:embed="rId7"/>
              <a:srcRect/>
              <a:stretch>
                <a:fillRect/>
              </a:stretch>
            </p:blipFill>
            <p:spPr>
              <a:xfrm>
                <a:off x="7124" y="2903"/>
                <a:ext cx="1649" cy="1566"/>
              </a:xfrm>
              <a:prstGeom prst="rect">
                <a:avLst/>
              </a:prstGeom>
            </p:spPr>
          </p:pic>
        </p:grpSp>
        <p:sp>
          <p:nvSpPr>
            <p:cNvPr id="41" name="矩形 40"/>
            <p:cNvSpPr/>
            <p:nvPr/>
          </p:nvSpPr>
          <p:spPr bwMode="auto">
            <a:xfrm>
              <a:off x="1400" y="6311"/>
              <a:ext cx="3399"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JF-TC02AM</a:t>
              </a:r>
              <a:endParaRPr lang="en-US" sz="9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bwMode="auto">
            <a:xfrm>
              <a:off x="7514" y="6311"/>
              <a:ext cx="1579"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JF-U01 / JF-U06</a:t>
              </a:r>
              <a:endParaRPr lang="en-US" sz="9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bwMode="auto">
            <a:xfrm>
              <a:off x="9402" y="6258"/>
              <a:ext cx="3599"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JF-WS01</a:t>
              </a:r>
              <a:endParaRPr lang="en-US" sz="900"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bwMode="auto">
            <a:xfrm>
              <a:off x="5214" y="6311"/>
              <a:ext cx="1948"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JF-CT05</a:t>
              </a:r>
              <a:endParaRPr lang="en-US" sz="900" dirty="0">
                <a:solidFill>
                  <a:schemeClr val="bg1"/>
                </a:solidFill>
                <a:latin typeface="微软雅黑" panose="020B0503020204020204" pitchFamily="34" charset="-122"/>
                <a:ea typeface="微软雅黑" panose="020B0503020204020204" pitchFamily="34" charset="-122"/>
              </a:endParaRPr>
            </a:p>
          </p:txBody>
        </p:sp>
      </p:grpSp>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diamond(in)">
                                      <p:cBhvr>
                                        <p:cTn id="1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0" y="4111694"/>
            <a:ext cx="9144000" cy="1028650"/>
          </a:xfrm>
          <a:prstGeom prst="triangle">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1"/>
          <p:cNvSpPr txBox="1">
            <a:spLocks noChangeArrowheads="1"/>
          </p:cNvSpPr>
          <p:nvPr/>
        </p:nvSpPr>
        <p:spPr bwMode="auto">
          <a:xfrm flipH="1">
            <a:off x="849630" y="358140"/>
            <a:ext cx="2376170"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Steel Lockers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5" name="MH_Text_1"/>
          <p:cNvSpPr txBox="1">
            <a:spLocks noChangeArrowheads="1"/>
          </p:cNvSpPr>
          <p:nvPr>
            <p:custDataLst>
              <p:tags r:id="rId1"/>
            </p:custDataLst>
          </p:nvPr>
        </p:nvSpPr>
        <p:spPr bwMode="auto">
          <a:xfrm>
            <a:off x="685165" y="825500"/>
            <a:ext cx="7807325" cy="39497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defRPr/>
            </a:pPr>
            <a:r>
              <a:rPr lang="en-US" altLang="zh-CN" sz="1000" dirty="0">
                <a:solidFill>
                  <a:schemeClr val="tx1">
                    <a:lumMod val="50000"/>
                    <a:lumOff val="50000"/>
                  </a:schemeClr>
                </a:solidFill>
                <a:cs typeface="+mn-ea"/>
                <a:sym typeface="+mn-lt"/>
              </a:rPr>
              <a:t>Hefeng Furniture offers a large selection of metal lockers at factory prices in a variety of sizes, styles, colors and configurations.</a:t>
            </a:r>
            <a:endParaRPr lang="en-US" altLang="zh-CN" sz="1000" dirty="0">
              <a:solidFill>
                <a:schemeClr val="tx1">
                  <a:lumMod val="50000"/>
                  <a:lumOff val="50000"/>
                </a:schemeClr>
              </a:solidFill>
              <a:cs typeface="+mn-ea"/>
              <a:sym typeface="+mn-lt"/>
            </a:endParaRPr>
          </a:p>
          <a:p>
            <a:pPr algn="ctr">
              <a:lnSpc>
                <a:spcPct val="150000"/>
              </a:lnSpc>
              <a:defRPr/>
            </a:pPr>
            <a:endParaRPr lang="zh-CN" altLang="en-US" sz="1000" dirty="0">
              <a:solidFill>
                <a:schemeClr val="tx1">
                  <a:lumMod val="50000"/>
                  <a:lumOff val="50000"/>
                </a:schemeClr>
              </a:solidFill>
              <a:latin typeface="+mn-lt"/>
              <a:cs typeface="+mn-ea"/>
              <a:sym typeface="+mn-lt"/>
            </a:endParaRPr>
          </a:p>
        </p:txBody>
      </p:sp>
      <p:grpSp>
        <p:nvGrpSpPr>
          <p:cNvPr id="42" name="组合 41"/>
          <p:cNvGrpSpPr/>
          <p:nvPr/>
        </p:nvGrpSpPr>
        <p:grpSpPr>
          <a:xfrm>
            <a:off x="371475" y="1569085"/>
            <a:ext cx="1875790" cy="2542540"/>
            <a:chOff x="1189" y="1997"/>
            <a:chExt cx="3852" cy="5258"/>
          </a:xfrm>
        </p:grpSpPr>
        <p:sp>
          <p:nvSpPr>
            <p:cNvPr id="30" name="MH_Other_1"/>
            <p:cNvSpPr/>
            <p:nvPr>
              <p:custDataLst>
                <p:tags r:id="rId2"/>
              </p:custDataLst>
            </p:nvPr>
          </p:nvSpPr>
          <p:spPr>
            <a:xfrm>
              <a:off x="1189" y="1997"/>
              <a:ext cx="3853" cy="5258"/>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33" name="组合 32"/>
            <p:cNvGrpSpPr/>
            <p:nvPr/>
          </p:nvGrpSpPr>
          <p:grpSpPr>
            <a:xfrm>
              <a:off x="1349" y="2196"/>
              <a:ext cx="3532" cy="4903"/>
              <a:chOff x="1239" y="2680"/>
              <a:chExt cx="3532" cy="4903"/>
            </a:xfrm>
          </p:grpSpPr>
          <p:sp>
            <p:nvSpPr>
              <p:cNvPr id="34" name="矩形 33"/>
              <p:cNvSpPr/>
              <p:nvPr/>
            </p:nvSpPr>
            <p:spPr>
              <a:xfrm>
                <a:off x="1240" y="2680"/>
                <a:ext cx="3531" cy="4509"/>
              </a:xfrm>
              <a:prstGeom prst="rect">
                <a:avLst/>
              </a:prstGeom>
              <a:blipFill rotWithShape="1">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bwMode="auto">
              <a:xfrm>
                <a:off x="1239" y="7189"/>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l">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    JF-1B4A               JF-Z01</a:t>
                </a:r>
                <a:endParaRPr 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2383155" y="1569085"/>
            <a:ext cx="1564640" cy="2542540"/>
            <a:chOff x="1189" y="1997"/>
            <a:chExt cx="3852" cy="5258"/>
          </a:xfrm>
        </p:grpSpPr>
        <p:sp>
          <p:nvSpPr>
            <p:cNvPr id="45" name="MH_Other_1"/>
            <p:cNvSpPr/>
            <p:nvPr>
              <p:custDataLst>
                <p:tags r:id="rId4"/>
              </p:custDataLst>
            </p:nvPr>
          </p:nvSpPr>
          <p:spPr>
            <a:xfrm>
              <a:off x="1189" y="1997"/>
              <a:ext cx="3853" cy="5258"/>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nvGrpSpPr>
            <p:cNvPr id="46" name="组合 45"/>
            <p:cNvGrpSpPr/>
            <p:nvPr/>
          </p:nvGrpSpPr>
          <p:grpSpPr>
            <a:xfrm>
              <a:off x="1349" y="2196"/>
              <a:ext cx="3532" cy="4903"/>
              <a:chOff x="1239" y="2680"/>
              <a:chExt cx="3532" cy="4903"/>
            </a:xfrm>
          </p:grpSpPr>
          <p:sp>
            <p:nvSpPr>
              <p:cNvPr id="47" name="矩形 46"/>
              <p:cNvSpPr/>
              <p:nvPr/>
            </p:nvSpPr>
            <p:spPr>
              <a:xfrm>
                <a:off x="1241" y="2680"/>
                <a:ext cx="3530" cy="4509"/>
              </a:xfrm>
              <a:prstGeom prst="rect">
                <a:avLst/>
              </a:prstGeom>
              <a:blipFill rotWithShape="1">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bwMode="auto">
              <a:xfrm>
                <a:off x="1239" y="7189"/>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JF-2B1A</a:t>
                </a:r>
                <a:endParaRPr 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4083685" y="1569085"/>
            <a:ext cx="1456690" cy="2542540"/>
            <a:chOff x="1189" y="1997"/>
            <a:chExt cx="3853" cy="5258"/>
          </a:xfrm>
        </p:grpSpPr>
        <p:sp>
          <p:nvSpPr>
            <p:cNvPr id="50" name="MH_Other_1"/>
            <p:cNvSpPr/>
            <p:nvPr>
              <p:custDataLst>
                <p:tags r:id="rId6"/>
              </p:custDataLst>
            </p:nvPr>
          </p:nvSpPr>
          <p:spPr>
            <a:xfrm>
              <a:off x="1189" y="1997"/>
              <a:ext cx="3853" cy="5258"/>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nvGrpSpPr>
            <p:cNvPr id="51" name="组合 50"/>
            <p:cNvGrpSpPr/>
            <p:nvPr/>
          </p:nvGrpSpPr>
          <p:grpSpPr>
            <a:xfrm>
              <a:off x="1349" y="2195"/>
              <a:ext cx="3532" cy="4904"/>
              <a:chOff x="1239" y="2679"/>
              <a:chExt cx="3532" cy="4904"/>
            </a:xfrm>
          </p:grpSpPr>
          <p:sp>
            <p:nvSpPr>
              <p:cNvPr id="52" name="矩形 51"/>
              <p:cNvSpPr/>
              <p:nvPr/>
            </p:nvSpPr>
            <p:spPr>
              <a:xfrm>
                <a:off x="1361" y="2679"/>
                <a:ext cx="3176" cy="4509"/>
              </a:xfrm>
              <a:prstGeom prst="rect">
                <a:avLst/>
              </a:prstGeom>
              <a:blipFill rotWithShape="1">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bwMode="auto">
              <a:xfrm>
                <a:off x="1239" y="7189"/>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JF-3B2A</a:t>
                </a:r>
                <a:endParaRPr 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5675630" y="1569085"/>
            <a:ext cx="1548765" cy="2542540"/>
            <a:chOff x="1189" y="1997"/>
            <a:chExt cx="3852" cy="5258"/>
          </a:xfrm>
        </p:grpSpPr>
        <p:sp>
          <p:nvSpPr>
            <p:cNvPr id="55" name="MH_Other_1"/>
            <p:cNvSpPr/>
            <p:nvPr>
              <p:custDataLst>
                <p:tags r:id="rId8"/>
              </p:custDataLst>
            </p:nvPr>
          </p:nvSpPr>
          <p:spPr>
            <a:xfrm>
              <a:off x="1189" y="1997"/>
              <a:ext cx="3853" cy="5258"/>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nvGrpSpPr>
            <p:cNvPr id="56" name="组合 55"/>
            <p:cNvGrpSpPr/>
            <p:nvPr/>
          </p:nvGrpSpPr>
          <p:grpSpPr>
            <a:xfrm>
              <a:off x="1349" y="2196"/>
              <a:ext cx="3532" cy="4903"/>
              <a:chOff x="1239" y="2680"/>
              <a:chExt cx="3532" cy="4903"/>
            </a:xfrm>
          </p:grpSpPr>
          <p:sp>
            <p:nvSpPr>
              <p:cNvPr id="57" name="矩形 56"/>
              <p:cNvSpPr/>
              <p:nvPr/>
            </p:nvSpPr>
            <p:spPr>
              <a:xfrm>
                <a:off x="1241" y="2680"/>
                <a:ext cx="3528" cy="4509"/>
              </a:xfrm>
              <a:prstGeom prst="rect">
                <a:avLst/>
              </a:prstGeom>
              <a:blipFill rotWithShape="1">
                <a:blip r:embed="rId9"/>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矩形 57"/>
              <p:cNvSpPr/>
              <p:nvPr/>
            </p:nvSpPr>
            <p:spPr bwMode="auto">
              <a:xfrm>
                <a:off x="1239" y="7189"/>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JF-3B4A</a:t>
                </a:r>
                <a:endParaRPr 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59" name="组合 58"/>
          <p:cNvGrpSpPr/>
          <p:nvPr/>
        </p:nvGrpSpPr>
        <p:grpSpPr>
          <a:xfrm>
            <a:off x="7358380" y="1562735"/>
            <a:ext cx="1439919" cy="2542540"/>
            <a:chOff x="1189" y="1997"/>
            <a:chExt cx="3853" cy="5258"/>
          </a:xfrm>
        </p:grpSpPr>
        <p:sp>
          <p:nvSpPr>
            <p:cNvPr id="60" name="MH_Other_1"/>
            <p:cNvSpPr/>
            <p:nvPr>
              <p:custDataLst>
                <p:tags r:id="rId10"/>
              </p:custDataLst>
            </p:nvPr>
          </p:nvSpPr>
          <p:spPr>
            <a:xfrm>
              <a:off x="1189" y="1997"/>
              <a:ext cx="3853" cy="5258"/>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nvGrpSpPr>
            <p:cNvPr id="61" name="组合 60"/>
            <p:cNvGrpSpPr/>
            <p:nvPr/>
          </p:nvGrpSpPr>
          <p:grpSpPr>
            <a:xfrm>
              <a:off x="1349" y="2209"/>
              <a:ext cx="3532" cy="4890"/>
              <a:chOff x="1239" y="2693"/>
              <a:chExt cx="3532" cy="4890"/>
            </a:xfrm>
          </p:grpSpPr>
          <p:sp>
            <p:nvSpPr>
              <p:cNvPr id="62" name="矩形 61"/>
              <p:cNvSpPr/>
              <p:nvPr/>
            </p:nvSpPr>
            <p:spPr>
              <a:xfrm>
                <a:off x="1343" y="2693"/>
                <a:ext cx="3325" cy="4509"/>
              </a:xfrm>
              <a:prstGeom prst="rect">
                <a:avLst/>
              </a:prstGeom>
              <a:blipFill rotWithShape="1">
                <a:blip r:embed="rId1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矩形 62"/>
              <p:cNvSpPr/>
              <p:nvPr/>
            </p:nvSpPr>
            <p:spPr bwMode="auto">
              <a:xfrm>
                <a:off x="1239" y="7189"/>
                <a:ext cx="3532" cy="394"/>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p>
                <a:pPr algn="ctr">
                  <a:lnSpc>
                    <a:spcPct val="130000"/>
                  </a:lnSpc>
                  <a:defRPr/>
                </a:pPr>
                <a:r>
                  <a:rPr lang="en-US" sz="900" dirty="0">
                    <a:solidFill>
                      <a:schemeClr val="bg1"/>
                    </a:solidFill>
                    <a:latin typeface="微软雅黑" panose="020B0503020204020204" pitchFamily="34" charset="-122"/>
                    <a:ea typeface="微软雅黑" panose="020B0503020204020204" pitchFamily="34" charset="-122"/>
                  </a:rPr>
                  <a:t>JF-3B11A</a:t>
                </a:r>
                <a:endParaRPr lang="en-US" sz="900" dirty="0">
                  <a:solidFill>
                    <a:schemeClr val="bg1"/>
                  </a:solidFill>
                  <a:latin typeface="微软雅黑" panose="020B0503020204020204" pitchFamily="34" charset="-122"/>
                  <a:ea typeface="微软雅黑" panose="020B0503020204020204" pitchFamily="34" charset="-122"/>
                </a:endParaRPr>
              </a:p>
            </p:txBody>
          </p:sp>
        </p:grpSp>
      </p:grpSp>
    </p:spTree>
    <p:custDataLst>
      <p:tags r:id="rId12"/>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2"/>
          <p:cNvSpPr/>
          <p:nvPr/>
        </p:nvSpPr>
        <p:spPr>
          <a:xfrm flipV="1">
            <a:off x="0" y="4216893"/>
            <a:ext cx="9144000" cy="919617"/>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 name="connsiteX0-25" fmla="*/ 0 w 2483768"/>
              <a:gd name="connsiteY0-26" fmla="*/ 0 h 585642"/>
              <a:gd name="connsiteX1-27" fmla="*/ 2483768 w 2483768"/>
              <a:gd name="connsiteY1-28" fmla="*/ 0 h 585642"/>
              <a:gd name="connsiteX2-29" fmla="*/ 482624 w 2483768"/>
              <a:gd name="connsiteY2-30" fmla="*/ 585642 h 585642"/>
              <a:gd name="connsiteX3-31" fmla="*/ 0 w 2483768"/>
              <a:gd name="connsiteY3-32" fmla="*/ 0 h 585642"/>
            </a:gdLst>
            <a:ahLst/>
            <a:cxnLst>
              <a:cxn ang="0">
                <a:pos x="connsiteX0-1" y="connsiteY0-2"/>
              </a:cxn>
              <a:cxn ang="0">
                <a:pos x="connsiteX1-3" y="connsiteY1-4"/>
              </a:cxn>
              <a:cxn ang="0">
                <a:pos x="connsiteX2-5" y="connsiteY2-6"/>
              </a:cxn>
              <a:cxn ang="0">
                <a:pos x="connsiteX3-7" y="connsiteY3-8"/>
              </a:cxn>
            </a:cxnLst>
            <a:rect l="l" t="t" r="r" b="b"/>
            <a:pathLst>
              <a:path w="2483768" h="585642">
                <a:moveTo>
                  <a:pt x="0" y="0"/>
                </a:moveTo>
                <a:lnTo>
                  <a:pt x="2483768" y="0"/>
                </a:lnTo>
                <a:lnTo>
                  <a:pt x="482624" y="58564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47420" y="309245"/>
            <a:ext cx="3168015" cy="368300"/>
          </a:xfrm>
          <a:prstGeom prst="rect">
            <a:avLst/>
          </a:prstGeom>
          <a:noFill/>
        </p:spPr>
        <p:txBody>
          <a:bodyPr wrap="square" rtlCol="0">
            <a:spAutoFit/>
          </a:bodyPr>
          <a:lstStyle/>
          <a:p>
            <a:r>
              <a:rPr lang="en-US" altLang="zh-CN" b="1" dirty="0">
                <a:solidFill>
                  <a:srgbClr val="1F4569"/>
                </a:solidFill>
              </a:rPr>
              <a:t>Show Room</a:t>
            </a:r>
            <a:endParaRPr lang="en-US" altLang="zh-CN" b="1" dirty="0">
              <a:solidFill>
                <a:srgbClr val="1F4569"/>
              </a:solidFill>
            </a:endParaRPr>
          </a:p>
        </p:txBody>
      </p:sp>
      <p:sp>
        <p:nvSpPr>
          <p:cNvPr id="3" name="矩形 2"/>
          <p:cNvSpPr/>
          <p:nvPr/>
        </p:nvSpPr>
        <p:spPr>
          <a:xfrm>
            <a:off x="6660232" y="-1"/>
            <a:ext cx="2483768" cy="704912"/>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Lst>
            <a:ahLst/>
            <a:cxnLst>
              <a:cxn ang="0">
                <a:pos x="connsiteX0-1" y="connsiteY0-2"/>
              </a:cxn>
              <a:cxn ang="0">
                <a:pos x="connsiteX1-3" y="connsiteY1-4"/>
              </a:cxn>
              <a:cxn ang="0">
                <a:pos x="connsiteX2-5" y="connsiteY2-6"/>
              </a:cxn>
              <a:cxn ang="0">
                <a:pos x="connsiteX3-7" y="connsiteY3-8"/>
              </a:cxn>
            </a:cxnLst>
            <a:rect l="l" t="t" r="r" b="b"/>
            <a:pathLst>
              <a:path w="2483768" h="704912">
                <a:moveTo>
                  <a:pt x="0" y="0"/>
                </a:moveTo>
                <a:lnTo>
                  <a:pt x="2483768" y="0"/>
                </a:lnTo>
                <a:lnTo>
                  <a:pt x="1943941" y="70491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047115" y="792480"/>
            <a:ext cx="7050405" cy="3770630"/>
            <a:chOff x="1385" y="1683"/>
            <a:chExt cx="12210" cy="7079"/>
          </a:xfrm>
        </p:grpSpPr>
        <p:sp>
          <p:nvSpPr>
            <p:cNvPr id="7" name="MH_Other_1">
              <a:hlinkClick r:id="rId1" action="ppaction://hlinkfile"/>
            </p:cNvPr>
            <p:cNvSpPr/>
            <p:nvPr>
              <p:custDataLst>
                <p:tags r:id="rId2"/>
              </p:custDataLst>
            </p:nvPr>
          </p:nvSpPr>
          <p:spPr>
            <a:xfrm>
              <a:off x="1385" y="1683"/>
              <a:ext cx="12210" cy="7079"/>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pic>
          <p:nvPicPr>
            <p:cNvPr id="5" name="图片 4" descr="show room">
              <a:hlinkClick r:id="rId1" tooltip="Visit our show room on line" action="ppaction://hlinkfile"/>
            </p:cNvPr>
            <p:cNvPicPr>
              <a:picLocks noChangeAspect="1"/>
            </p:cNvPicPr>
            <p:nvPr/>
          </p:nvPicPr>
          <p:blipFill>
            <a:blip r:embed="rId3"/>
            <a:stretch>
              <a:fillRect/>
            </a:stretch>
          </p:blipFill>
          <p:spPr>
            <a:xfrm>
              <a:off x="1545" y="1844"/>
              <a:ext cx="5861" cy="3297"/>
            </a:xfrm>
            <a:prstGeom prst="rect">
              <a:avLst/>
            </a:prstGeom>
          </p:spPr>
        </p:pic>
        <p:pic>
          <p:nvPicPr>
            <p:cNvPr id="22" name="图片 21" descr="C:\Users\Administrator\Desktop\show 2.jpgshow 2">
              <a:hlinkClick r:id="rId1" action="ppaction://hlinkfile"/>
            </p:cNvPr>
            <p:cNvPicPr>
              <a:picLocks noChangeAspect="1"/>
            </p:cNvPicPr>
            <p:nvPr/>
          </p:nvPicPr>
          <p:blipFill>
            <a:blip r:embed="rId4"/>
            <a:srcRect/>
            <a:stretch>
              <a:fillRect/>
            </a:stretch>
          </p:blipFill>
          <p:spPr>
            <a:xfrm>
              <a:off x="7598" y="1847"/>
              <a:ext cx="5861" cy="3292"/>
            </a:xfrm>
            <a:prstGeom prst="rect">
              <a:avLst/>
            </a:prstGeom>
          </p:spPr>
        </p:pic>
        <p:pic>
          <p:nvPicPr>
            <p:cNvPr id="23" name="图片 22" descr="C:\Users\Administrator\Desktop\show 3.jpgshow 3">
              <a:hlinkClick r:id="rId1" action="ppaction://hlinkfile"/>
            </p:cNvPr>
            <p:cNvPicPr>
              <a:picLocks noChangeAspect="1"/>
            </p:cNvPicPr>
            <p:nvPr/>
          </p:nvPicPr>
          <p:blipFill>
            <a:blip r:embed="rId5"/>
            <a:srcRect/>
            <a:stretch>
              <a:fillRect/>
            </a:stretch>
          </p:blipFill>
          <p:spPr>
            <a:xfrm>
              <a:off x="1545" y="5334"/>
              <a:ext cx="5861" cy="3270"/>
            </a:xfrm>
            <a:prstGeom prst="rect">
              <a:avLst/>
            </a:prstGeom>
          </p:spPr>
        </p:pic>
        <p:pic>
          <p:nvPicPr>
            <p:cNvPr id="24" name="图片 23" descr="C:\Users\Administrator\Desktop\QQ截图20200628165114.jpgQQ截图20200628165114">
              <a:hlinkClick r:id="rId1" action="ppaction://hlinkfile"/>
            </p:cNvPr>
            <p:cNvPicPr>
              <a:picLocks noChangeAspect="1"/>
            </p:cNvPicPr>
            <p:nvPr/>
          </p:nvPicPr>
          <p:blipFill>
            <a:blip r:embed="rId6"/>
            <a:srcRect/>
            <a:stretch>
              <a:fillRect/>
            </a:stretch>
          </p:blipFill>
          <p:spPr>
            <a:xfrm>
              <a:off x="7598" y="5406"/>
              <a:ext cx="5837" cy="3126"/>
            </a:xfrm>
            <a:prstGeom prst="rect">
              <a:avLst/>
            </a:prstGeom>
          </p:spPr>
        </p:pic>
      </p:grpSp>
      <p:sp>
        <p:nvSpPr>
          <p:cNvPr id="42" name="TextBox 11"/>
          <p:cNvSpPr txBox="1">
            <a:spLocks noChangeArrowheads="1"/>
          </p:cNvSpPr>
          <p:nvPr/>
        </p:nvSpPr>
        <p:spPr bwMode="auto">
          <a:xfrm flipH="1">
            <a:off x="2486003" y="4643107"/>
            <a:ext cx="5006362"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en-US" altLang="zh-CN" sz="1000" dirty="0">
                <a:solidFill>
                  <a:srgbClr val="0585A9"/>
                </a:solidFill>
                <a:latin typeface="方正黑体简体" panose="02010601030101010101" pitchFamily="2" charset="-122"/>
                <a:ea typeface="方正黑体简体" panose="02010601030101010101" pitchFamily="2" charset="-122"/>
                <a:cs typeface="Aparajita" panose="020B0604020202020204" pitchFamily="34" charset="0"/>
                <a:sym typeface="+mn-lt"/>
              </a:rPr>
              <a:t>Click the picture to visit our show room on line. </a:t>
            </a:r>
            <a:endParaRPr lang="en-US" altLang="zh-CN" sz="1000" dirty="0">
              <a:solidFill>
                <a:srgbClr val="0585A9"/>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ustDataLst>
      <p:tags r:id="rId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amond(in)">
                                      <p:cBhvr>
                                        <p:cTn id="7" dur="2000"/>
                                        <p:tgtEl>
                                          <p:spTgt spid="41"/>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0" y="1279411"/>
            <a:ext cx="5796136" cy="3864090"/>
          </a:xfrm>
          <a:prstGeom prst="rect">
            <a:avLst/>
          </a:prstGeom>
        </p:spPr>
      </p:pic>
      <p:sp>
        <p:nvSpPr>
          <p:cNvPr id="16" name="TextBox 17"/>
          <p:cNvSpPr txBox="1"/>
          <p:nvPr/>
        </p:nvSpPr>
        <p:spPr>
          <a:xfrm>
            <a:off x="4049395" y="2306320"/>
            <a:ext cx="4739005" cy="2153920"/>
          </a:xfrm>
          <a:prstGeom prst="rect">
            <a:avLst/>
          </a:prstGeom>
          <a:noFill/>
        </p:spPr>
        <p:txBody>
          <a:bodyPr wrap="square" lIns="0" tIns="0" rIns="0" bIns="0" rtlCol="0">
            <a:spAutoFit/>
          </a:bodyPr>
          <a:lstStyle/>
          <a:p>
            <a:pPr algn="just">
              <a:lnSpc>
                <a:spcPct val="140000"/>
              </a:lnSpc>
              <a:defRPr/>
            </a:pPr>
            <a:r>
              <a:rPr lang="en-US" altLang="zh-CN" sz="1000" dirty="0">
                <a:latin typeface="Calibri" panose="020F0502020204030204" pitchFamily="34" charset="0"/>
                <a:cs typeface="Calibri" panose="020F0502020204030204" pitchFamily="34" charset="0"/>
                <a:sym typeface="+mn-ea"/>
              </a:rPr>
              <a:t>Luoyang Hefeng Office Furniture Co., Ltd is a leading manufacturer and exporter of Filing Cabinets, Steel Lockers, Workshop Cabinets, Library Shelving, Office Desk and some other related steel furniture in China. All of the products are strictly in conformity with ISO9001, ISO45001 certifications and have got a lot of acclaims from customers all around the world. </a:t>
            </a:r>
            <a:endParaRPr lang="en-US" altLang="zh-CN" sz="1000" dirty="0">
              <a:latin typeface="Calibri" panose="020F0502020204030204" pitchFamily="34" charset="0"/>
              <a:cs typeface="Calibri" panose="020F0502020204030204" pitchFamily="34" charset="0"/>
            </a:endParaRPr>
          </a:p>
          <a:p>
            <a:pPr algn="just">
              <a:lnSpc>
                <a:spcPct val="140000"/>
              </a:lnSpc>
              <a:defRPr/>
            </a:pPr>
            <a:endParaRPr lang="en-US" altLang="zh-CN" sz="1000" dirty="0">
              <a:latin typeface="Calibri" panose="020F0502020204030204" pitchFamily="34" charset="0"/>
              <a:cs typeface="Calibri" panose="020F0502020204030204" pitchFamily="34" charset="0"/>
              <a:sym typeface="+mn-ea"/>
            </a:endParaRPr>
          </a:p>
          <a:p>
            <a:pPr algn="just">
              <a:lnSpc>
                <a:spcPct val="140000"/>
              </a:lnSpc>
              <a:defRPr/>
            </a:pPr>
            <a:r>
              <a:rPr lang="en-US" altLang="zh-CN" sz="1000" dirty="0">
                <a:latin typeface="Calibri" panose="020F0502020204030204" pitchFamily="34" charset="0"/>
                <a:cs typeface="Calibri" panose="020F0502020204030204" pitchFamily="34" charset="0"/>
                <a:sym typeface="+mn-ea"/>
              </a:rPr>
              <a:t>The factory now covers an area of </a:t>
            </a:r>
            <a:r>
              <a:rPr lang="en-US" altLang="zh-CN" sz="1000" dirty="0" smtClean="0">
                <a:latin typeface="Calibri" panose="020F0502020204030204" pitchFamily="34" charset="0"/>
                <a:cs typeface="Calibri" panose="020F0502020204030204" pitchFamily="34" charset="0"/>
                <a:sym typeface="+mn-ea"/>
              </a:rPr>
              <a:t>50,000 </a:t>
            </a:r>
            <a:r>
              <a:rPr lang="en-US" altLang="zh-CN" sz="1000" dirty="0">
                <a:latin typeface="Calibri" panose="020F0502020204030204" pitchFamily="34" charset="0"/>
                <a:cs typeface="Calibri" panose="020F0502020204030204" pitchFamily="34" charset="0"/>
                <a:sym typeface="+mn-ea"/>
              </a:rPr>
              <a:t>square meters and has 8 medium workshops. With the advanced technology, high-automation molded production and strict quality control system, the products are quality-constant in mass production and the monthly output reaches to 30,000 pieces.</a:t>
            </a:r>
            <a:endParaRPr lang="en-US" altLang="zh-CN" sz="1000" dirty="0">
              <a:latin typeface="Calibri" panose="020F0502020204030204" pitchFamily="34" charset="0"/>
              <a:cs typeface="Calibri" panose="020F0502020204030204" pitchFamily="34" charset="0"/>
              <a:sym typeface="+mn-ea"/>
            </a:endParaRPr>
          </a:p>
          <a:p>
            <a:pPr algn="just">
              <a:lnSpc>
                <a:spcPct val="140000"/>
              </a:lnSpc>
              <a:defRPr/>
            </a:pPr>
            <a:endParaRPr lang="en-US" altLang="zh-CN" sz="1000" dirty="0">
              <a:latin typeface="Calibri" panose="020F0502020204030204" pitchFamily="34" charset="0"/>
              <a:cs typeface="Calibri" panose="020F0502020204030204" pitchFamily="34" charset="0"/>
              <a:sym typeface="+mn-ea"/>
            </a:endParaRPr>
          </a:p>
        </p:txBody>
      </p:sp>
      <p:grpSp>
        <p:nvGrpSpPr>
          <p:cNvPr id="6" name="组合 5"/>
          <p:cNvGrpSpPr/>
          <p:nvPr/>
        </p:nvGrpSpPr>
        <p:grpSpPr>
          <a:xfrm>
            <a:off x="6857970" y="-6842"/>
            <a:ext cx="2980595" cy="1577594"/>
            <a:chOff x="7812360" y="-78710"/>
            <a:chExt cx="1684451" cy="891560"/>
          </a:xfrm>
        </p:grpSpPr>
        <p:sp>
          <p:nvSpPr>
            <p:cNvPr id="18" name="等腰三角形 17"/>
            <p:cNvSpPr/>
            <p:nvPr/>
          </p:nvSpPr>
          <p:spPr>
            <a:xfrm flipV="1">
              <a:off x="7812360" y="-78710"/>
              <a:ext cx="1684451" cy="843560"/>
            </a:xfrm>
            <a:prstGeom prst="triangle">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8862822" y="135834"/>
              <a:ext cx="467354" cy="467354"/>
              <a:chOff x="830582" y="3510852"/>
              <a:chExt cx="2448272" cy="2448272"/>
            </a:xfrm>
          </p:grpSpPr>
          <p:sp>
            <p:nvSpPr>
              <p:cNvPr id="21" name="矩形 20"/>
              <p:cNvSpPr/>
              <p:nvPr/>
            </p:nvSpPr>
            <p:spPr>
              <a:xfrm rot="2700000">
                <a:off x="830582" y="3510852"/>
                <a:ext cx="2448272" cy="2448272"/>
              </a:xfrm>
              <a:prstGeom prst="rect">
                <a:avLst/>
              </a:prstGeom>
              <a:solidFill>
                <a:schemeClr val="bg1"/>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rot="2700000">
              <a:off x="7872169" y="406339"/>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00000">
              <a:off x="8358142" y="696933"/>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647166" y="1059582"/>
            <a:ext cx="2428890" cy="536119"/>
            <a:chOff x="2647166" y="1059582"/>
            <a:chExt cx="2428890" cy="536119"/>
          </a:xfrm>
        </p:grpSpPr>
        <p:grpSp>
          <p:nvGrpSpPr>
            <p:cNvPr id="3" name="组合 2"/>
            <p:cNvGrpSpPr/>
            <p:nvPr/>
          </p:nvGrpSpPr>
          <p:grpSpPr>
            <a:xfrm>
              <a:off x="2647166" y="1059582"/>
              <a:ext cx="2428890" cy="507718"/>
              <a:chOff x="2647166" y="1059582"/>
              <a:chExt cx="2428890" cy="507718"/>
            </a:xfrm>
          </p:grpSpPr>
          <p:sp>
            <p:nvSpPr>
              <p:cNvPr id="14" name="TextBox 16"/>
              <p:cNvSpPr txBox="1"/>
              <p:nvPr/>
            </p:nvSpPr>
            <p:spPr>
              <a:xfrm>
                <a:off x="2711059" y="1059582"/>
                <a:ext cx="2364997" cy="307340"/>
              </a:xfrm>
              <a:prstGeom prst="rect">
                <a:avLst/>
              </a:prstGeom>
              <a:noFill/>
            </p:spPr>
            <p:txBody>
              <a:bodyPr wrap="square" lIns="0" tIns="0" rIns="0" bIns="0" rtlCol="0">
                <a:spAutoFit/>
              </a:bodyPr>
              <a:lstStyle/>
              <a:p>
                <a:r>
                  <a:rPr lang="en-US" sz="2000" b="1" dirty="0">
                    <a:solidFill>
                      <a:srgbClr val="3F506C"/>
                    </a:solidFill>
                    <a:latin typeface="微软雅黑" panose="020B0503020204020204" pitchFamily="34" charset="-122"/>
                    <a:ea typeface="微软雅黑" panose="020B0503020204020204" pitchFamily="34" charset="-122"/>
                  </a:rPr>
                  <a:t>Who We Are?</a:t>
                </a:r>
                <a:endParaRPr lang="en-US" sz="2000" b="1" dirty="0">
                  <a:solidFill>
                    <a:srgbClr val="3F506C"/>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flipH="1">
                <a:off x="2647166" y="1323192"/>
                <a:ext cx="2376264" cy="24410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Hefeng Introduction</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grpSp>
        <p:cxnSp>
          <p:nvCxnSpPr>
            <p:cNvPr id="9" name="直接连接符 8"/>
            <p:cNvCxnSpPr/>
            <p:nvPr/>
          </p:nvCxnSpPr>
          <p:spPr>
            <a:xfrm>
              <a:off x="2761466" y="1595701"/>
              <a:ext cx="504056" cy="0"/>
            </a:xfrm>
            <a:prstGeom prst="line">
              <a:avLst/>
            </a:prstGeom>
            <a:ln w="19050">
              <a:solidFill>
                <a:srgbClr val="0585A9"/>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7682464" y="592592"/>
            <a:ext cx="843915" cy="275590"/>
          </a:xfrm>
          <a:prstGeom prst="rect">
            <a:avLst/>
          </a:prstGeom>
          <a:noFill/>
        </p:spPr>
        <p:txBody>
          <a:bodyPr wrap="none" rtlCol="0">
            <a:spAutoFit/>
          </a:bodyPr>
          <a:lstStyle/>
          <a:p>
            <a:pPr algn="l"/>
            <a:r>
              <a:rPr lang="en-US" altLang="zh-CN" sz="1200" dirty="0">
                <a:solidFill>
                  <a:schemeClr val="bg1"/>
                </a:solidFill>
                <a:latin typeface="Calibri" panose="020F0502020204030204" pitchFamily="34" charset="0"/>
                <a:ea typeface="方正楷体简体" panose="03000509000000000000" pitchFamily="65" charset="-122"/>
              </a:rPr>
              <a:t>Innovation</a:t>
            </a:r>
            <a:endParaRPr lang="en-US" altLang="zh-CN" sz="1200" dirty="0">
              <a:solidFill>
                <a:schemeClr val="bg1"/>
              </a:solidFill>
              <a:latin typeface="Calibri" panose="020F0502020204030204" pitchFamily="34" charset="0"/>
              <a:ea typeface="方正楷体简体" panose="03000509000000000000" pitchFamily="65" charset="-122"/>
            </a:endParaRPr>
          </a:p>
        </p:txBody>
      </p:sp>
      <p:sp>
        <p:nvSpPr>
          <p:cNvPr id="17" name="文本框 16"/>
          <p:cNvSpPr txBox="1"/>
          <p:nvPr/>
        </p:nvSpPr>
        <p:spPr>
          <a:xfrm>
            <a:off x="7453516" y="316997"/>
            <a:ext cx="826135" cy="275590"/>
          </a:xfrm>
          <a:prstGeom prst="rect">
            <a:avLst/>
          </a:prstGeom>
          <a:noFill/>
        </p:spPr>
        <p:txBody>
          <a:bodyPr wrap="none" rtlCol="0">
            <a:spAutoFit/>
          </a:bodyPr>
          <a:lstStyle/>
          <a:p>
            <a:pPr algn="l"/>
            <a:r>
              <a:rPr lang="zh-CN" altLang="en-US" sz="1200" dirty="0">
                <a:solidFill>
                  <a:schemeClr val="bg1"/>
                </a:solidFill>
                <a:latin typeface="Calibri" panose="020F0502020204030204" pitchFamily="34" charset="0"/>
                <a:ea typeface="方正楷体简体" panose="03000509000000000000" pitchFamily="65" charset="-122"/>
              </a:rPr>
              <a:t>Profession</a:t>
            </a:r>
            <a:endParaRPr lang="zh-CN" altLang="en-US" sz="1200" dirty="0">
              <a:solidFill>
                <a:schemeClr val="bg1"/>
              </a:solidFill>
              <a:latin typeface="Calibri" panose="020F0502020204030204" pitchFamily="34" charset="0"/>
              <a:ea typeface="方正楷体简体" panose="03000509000000000000" pitchFamily="65" charset="-122"/>
            </a:endParaRPr>
          </a:p>
        </p:txBody>
      </p:sp>
      <p:sp>
        <p:nvSpPr>
          <p:cNvPr id="20" name="文本框 19"/>
          <p:cNvSpPr txBox="1"/>
          <p:nvPr/>
        </p:nvSpPr>
        <p:spPr>
          <a:xfrm>
            <a:off x="7996502" y="877712"/>
            <a:ext cx="628015" cy="275590"/>
          </a:xfrm>
          <a:prstGeom prst="rect">
            <a:avLst/>
          </a:prstGeom>
          <a:noFill/>
        </p:spPr>
        <p:txBody>
          <a:bodyPr wrap="none" rtlCol="0">
            <a:spAutoFit/>
          </a:bodyPr>
          <a:lstStyle/>
          <a:p>
            <a:r>
              <a:rPr lang="en-US" altLang="zh-CN" sz="1200" dirty="0">
                <a:solidFill>
                  <a:schemeClr val="bg1"/>
                </a:solidFill>
                <a:latin typeface="Calibri" panose="020F0502020204030204" pitchFamily="34" charset="0"/>
                <a:ea typeface="方正楷体简体" panose="03000509000000000000" pitchFamily="65" charset="-122"/>
              </a:rPr>
              <a:t>Quality</a:t>
            </a:r>
            <a:endParaRPr lang="en-US" altLang="zh-CN" sz="1200" dirty="0">
              <a:solidFill>
                <a:schemeClr val="bg1"/>
              </a:solidFill>
              <a:latin typeface="Calibri" panose="020F0502020204030204" pitchFamily="34" charset="0"/>
              <a:ea typeface="方正楷体简体" panose="03000509000000000000" pitchFamily="65" charset="-122"/>
            </a:endParaRPr>
          </a:p>
        </p:txBody>
      </p:sp>
    </p:spTree>
    <p:custDataLst>
      <p:tags r:id="rId2"/>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2"/>
          <p:cNvSpPr/>
          <p:nvPr/>
        </p:nvSpPr>
        <p:spPr>
          <a:xfrm flipV="1">
            <a:off x="0" y="4223878"/>
            <a:ext cx="9144000" cy="919617"/>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 name="connsiteX0-25" fmla="*/ 0 w 2483768"/>
              <a:gd name="connsiteY0-26" fmla="*/ 0 h 585642"/>
              <a:gd name="connsiteX1-27" fmla="*/ 2483768 w 2483768"/>
              <a:gd name="connsiteY1-28" fmla="*/ 0 h 585642"/>
              <a:gd name="connsiteX2-29" fmla="*/ 482624 w 2483768"/>
              <a:gd name="connsiteY2-30" fmla="*/ 585642 h 585642"/>
              <a:gd name="connsiteX3-31" fmla="*/ 0 w 2483768"/>
              <a:gd name="connsiteY3-32" fmla="*/ 0 h 585642"/>
            </a:gdLst>
            <a:ahLst/>
            <a:cxnLst>
              <a:cxn ang="0">
                <a:pos x="connsiteX0-1" y="connsiteY0-2"/>
              </a:cxn>
              <a:cxn ang="0">
                <a:pos x="connsiteX1-3" y="connsiteY1-4"/>
              </a:cxn>
              <a:cxn ang="0">
                <a:pos x="connsiteX2-5" y="connsiteY2-6"/>
              </a:cxn>
              <a:cxn ang="0">
                <a:pos x="connsiteX3-7" y="connsiteY3-8"/>
              </a:cxn>
            </a:cxnLst>
            <a:rect l="l" t="t" r="r" b="b"/>
            <a:pathLst>
              <a:path w="2483768" h="585642">
                <a:moveTo>
                  <a:pt x="0" y="0"/>
                </a:moveTo>
                <a:lnTo>
                  <a:pt x="2483768" y="0"/>
                </a:lnTo>
                <a:lnTo>
                  <a:pt x="482624" y="58564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47634" y="309304"/>
            <a:ext cx="2392228" cy="502762"/>
            <a:chOff x="947634" y="309304"/>
            <a:chExt cx="2392228" cy="502762"/>
          </a:xfrm>
        </p:grpSpPr>
        <p:sp>
          <p:nvSpPr>
            <p:cNvPr id="8"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Meet Us at Furniture Fairs</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9" name="文本框 8"/>
            <p:cNvSpPr txBox="1"/>
            <p:nvPr/>
          </p:nvSpPr>
          <p:spPr>
            <a:xfrm>
              <a:off x="947634" y="309304"/>
              <a:ext cx="2087880" cy="368300"/>
            </a:xfrm>
            <a:prstGeom prst="rect">
              <a:avLst/>
            </a:prstGeom>
            <a:noFill/>
          </p:spPr>
          <p:txBody>
            <a:bodyPr wrap="none" rtlCol="0">
              <a:spAutoFit/>
            </a:bodyPr>
            <a:lstStyle/>
            <a:p>
              <a:pPr algn="l"/>
              <a:r>
                <a:rPr lang="zh-CN" altLang="en-US" b="1" dirty="0">
                  <a:solidFill>
                    <a:srgbClr val="1F4569"/>
                  </a:solidFill>
                </a:rPr>
                <a:t>Exhibition Shows</a:t>
              </a:r>
              <a:endParaRPr lang="zh-CN" altLang="en-US" b="1" dirty="0">
                <a:solidFill>
                  <a:srgbClr val="1F4569"/>
                </a:solidFill>
              </a:endParaRPr>
            </a:p>
          </p:txBody>
        </p:sp>
      </p:grpSp>
      <p:sp>
        <p:nvSpPr>
          <p:cNvPr id="7" name="MH_Other_1"/>
          <p:cNvSpPr/>
          <p:nvPr>
            <p:custDataLst>
              <p:tags r:id="rId1"/>
            </p:custDataLst>
          </p:nvPr>
        </p:nvSpPr>
        <p:spPr>
          <a:xfrm>
            <a:off x="963295" y="845185"/>
            <a:ext cx="7429500" cy="4055110"/>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pic>
        <p:nvPicPr>
          <p:cNvPr id="10" name="图片占位符 32" descr="E:\常用\资料图册\公司介绍\模本素材\图片\展会\CIFF-Guangzhou-2018-(2).jpgCIFF-Guangzhou-2018-(2)"/>
          <p:cNvPicPr>
            <a:picLocks noChangeAspect="1"/>
          </p:cNvPicPr>
          <p:nvPr/>
        </p:nvPicPr>
        <p:blipFill>
          <a:blip r:embed="rId2"/>
          <a:srcRect/>
          <a:stretch>
            <a:fillRect/>
          </a:stretch>
        </p:blipFill>
        <p:spPr>
          <a:xfrm>
            <a:off x="3676650" y="3402965"/>
            <a:ext cx="1989455" cy="1414780"/>
          </a:xfrm>
          <a:prstGeom prst="rect">
            <a:avLst/>
          </a:prstGeom>
        </p:spPr>
      </p:pic>
      <p:pic>
        <p:nvPicPr>
          <p:cNvPr id="12" name="图片占位符 35" descr="E:\常用\资料图册\公司介绍\模本素材\图片\展会\CIFF Shanghai 2017 Hefeng Furniture (1).jpgCIFF Shanghai 2017 Hefeng Furniture (1)"/>
          <p:cNvPicPr>
            <a:picLocks noChangeAspect="1"/>
          </p:cNvPicPr>
          <p:nvPr/>
        </p:nvPicPr>
        <p:blipFill>
          <a:blip r:embed="rId3"/>
          <a:srcRect/>
          <a:stretch>
            <a:fillRect/>
          </a:stretch>
        </p:blipFill>
        <p:spPr>
          <a:xfrm>
            <a:off x="3676015" y="927100"/>
            <a:ext cx="1990090" cy="2393315"/>
          </a:xfrm>
          <a:prstGeom prst="rect">
            <a:avLst/>
          </a:prstGeom>
        </p:spPr>
      </p:pic>
      <p:pic>
        <p:nvPicPr>
          <p:cNvPr id="13" name="图片占位符 34" descr="E:\常用\资料图册\公司介绍\模本素材\图片\展会\2017 CIFF Guangzhou - Luoyang Hefeng Furniture.jpg2017 CIFF Guangzhou - Luoyang Hefeng Furniture"/>
          <p:cNvPicPr>
            <a:picLocks noChangeAspect="1"/>
          </p:cNvPicPr>
          <p:nvPr/>
        </p:nvPicPr>
        <p:blipFill>
          <a:blip r:embed="rId4"/>
          <a:srcRect/>
          <a:stretch>
            <a:fillRect/>
          </a:stretch>
        </p:blipFill>
        <p:spPr>
          <a:xfrm>
            <a:off x="5739130" y="927735"/>
            <a:ext cx="2560955" cy="1920875"/>
          </a:xfrm>
          <a:prstGeom prst="rect">
            <a:avLst/>
          </a:prstGeom>
        </p:spPr>
      </p:pic>
      <p:pic>
        <p:nvPicPr>
          <p:cNvPr id="14" name="图片占位符 33" descr="E:\常用\资料图册\公司介绍\模本素材\图片\展会\2016 CIFF Shanghai.jpg2016 CIFF Shanghai"/>
          <p:cNvPicPr>
            <a:picLocks noChangeAspect="1"/>
          </p:cNvPicPr>
          <p:nvPr/>
        </p:nvPicPr>
        <p:blipFill>
          <a:blip r:embed="rId5"/>
          <a:srcRect/>
          <a:stretch>
            <a:fillRect/>
          </a:stretch>
        </p:blipFill>
        <p:spPr>
          <a:xfrm>
            <a:off x="1050925" y="2911475"/>
            <a:ext cx="2561590" cy="1920875"/>
          </a:xfrm>
          <a:prstGeom prst="rect">
            <a:avLst/>
          </a:prstGeom>
        </p:spPr>
      </p:pic>
      <p:sp>
        <p:nvSpPr>
          <p:cNvPr id="3" name="矩形 2"/>
          <p:cNvSpPr/>
          <p:nvPr/>
        </p:nvSpPr>
        <p:spPr>
          <a:xfrm>
            <a:off x="6660232" y="-1"/>
            <a:ext cx="2483768" cy="704912"/>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Lst>
            <a:ahLst/>
            <a:cxnLst>
              <a:cxn ang="0">
                <a:pos x="connsiteX0-1" y="connsiteY0-2"/>
              </a:cxn>
              <a:cxn ang="0">
                <a:pos x="connsiteX1-3" y="connsiteY1-4"/>
              </a:cxn>
              <a:cxn ang="0">
                <a:pos x="connsiteX2-5" y="connsiteY2-6"/>
              </a:cxn>
              <a:cxn ang="0">
                <a:pos x="connsiteX3-7" y="connsiteY3-8"/>
              </a:cxn>
            </a:cxnLst>
            <a:rect l="l" t="t" r="r" b="b"/>
            <a:pathLst>
              <a:path w="2483768" h="704912">
                <a:moveTo>
                  <a:pt x="0" y="0"/>
                </a:moveTo>
                <a:lnTo>
                  <a:pt x="2483768" y="0"/>
                </a:lnTo>
                <a:lnTo>
                  <a:pt x="1943941" y="70491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占位符 36" descr="E:\常用\资料图册\公司介绍\模本素材\图片\展会\CIFF Shanghai 2018 (1).jpgCIFF Shanghai 2018 (1)"/>
          <p:cNvPicPr>
            <a:picLocks noChangeAspect="1"/>
          </p:cNvPicPr>
          <p:nvPr/>
        </p:nvPicPr>
        <p:blipFill>
          <a:blip r:embed="rId6"/>
          <a:srcRect/>
          <a:stretch>
            <a:fillRect/>
          </a:stretch>
        </p:blipFill>
        <p:spPr>
          <a:xfrm>
            <a:off x="1043940" y="927735"/>
            <a:ext cx="2560955" cy="1920240"/>
          </a:xfrm>
          <a:prstGeom prst="rect">
            <a:avLst/>
          </a:prstGeom>
        </p:spPr>
      </p:pic>
      <p:pic>
        <p:nvPicPr>
          <p:cNvPr id="5" name="图片占位符 34" descr="E:\常用\资料图册\公司介绍\模本素材\图片\展会\CIFF Shanghai in 2019 (1).jpgCIFF Shanghai in 2019 (1)"/>
          <p:cNvPicPr>
            <a:picLocks noChangeAspect="1"/>
          </p:cNvPicPr>
          <p:nvPr/>
        </p:nvPicPr>
        <p:blipFill>
          <a:blip r:embed="rId7"/>
          <a:srcRect/>
          <a:stretch>
            <a:fillRect/>
          </a:stretch>
        </p:blipFill>
        <p:spPr>
          <a:xfrm>
            <a:off x="5758180" y="2911475"/>
            <a:ext cx="2541905" cy="1906270"/>
          </a:xfrm>
          <a:prstGeom prst="rect">
            <a:avLst/>
          </a:prstGeom>
        </p:spPr>
      </p:pic>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1" fmla="*/ 0 w 5091181"/>
              <a:gd name="connsiteY0-2" fmla="*/ 0 h 5143500"/>
              <a:gd name="connsiteX1-3" fmla="*/ 5091181 w 5091181"/>
              <a:gd name="connsiteY1-4" fmla="*/ 0 h 5143500"/>
              <a:gd name="connsiteX2-5" fmla="*/ 0 w 5091181"/>
              <a:gd name="connsiteY2-6" fmla="*/ 5143500 h 5143500"/>
              <a:gd name="connsiteX3-7" fmla="*/ 0 w 5091181"/>
              <a:gd name="connsiteY3-8" fmla="*/ 0 h 5143500"/>
            </a:gdLst>
            <a:ahLst/>
            <a:cxnLst>
              <a:cxn ang="0">
                <a:pos x="connsiteX0-1" y="connsiteY0-2"/>
              </a:cxn>
              <a:cxn ang="0">
                <a:pos x="connsiteX1-3" y="connsiteY1-4"/>
              </a:cxn>
              <a:cxn ang="0">
                <a:pos x="connsiteX2-5" y="connsiteY2-6"/>
              </a:cxn>
              <a:cxn ang="0">
                <a:pos x="connsiteX3-7" y="connsiteY3-8"/>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1" fmla="*/ 0 w 7812360"/>
              <a:gd name="connsiteY0-2" fmla="*/ 0 h 5143500"/>
              <a:gd name="connsiteX1-3" fmla="*/ 2081463 w 7812360"/>
              <a:gd name="connsiteY1-4" fmla="*/ 0 h 5143500"/>
              <a:gd name="connsiteX2-5" fmla="*/ 7812360 w 7812360"/>
              <a:gd name="connsiteY2-6" fmla="*/ 0 h 5143500"/>
              <a:gd name="connsiteX3-7" fmla="*/ 7812360 w 7812360"/>
              <a:gd name="connsiteY3-8" fmla="*/ 5143500 h 5143500"/>
              <a:gd name="connsiteX4-9" fmla="*/ 0 w 7812360"/>
              <a:gd name="connsiteY4-10" fmla="*/ 5143500 h 5143500"/>
              <a:gd name="connsiteX5" fmla="*/ 0 w 7812360"/>
              <a:gd name="connsiteY5" fmla="*/ 0 h 5143500"/>
              <a:gd name="connsiteX0-11" fmla="*/ 0 w 7812360"/>
              <a:gd name="connsiteY0-12" fmla="*/ 0 h 5143500"/>
              <a:gd name="connsiteX1-13" fmla="*/ 2081463 w 7812360"/>
              <a:gd name="connsiteY1-14" fmla="*/ 0 h 5143500"/>
              <a:gd name="connsiteX2-15" fmla="*/ 7812360 w 7812360"/>
              <a:gd name="connsiteY2-16" fmla="*/ 5143500 h 5143500"/>
              <a:gd name="connsiteX3-17" fmla="*/ 0 w 7812360"/>
              <a:gd name="connsiteY3-18" fmla="*/ 5143500 h 5143500"/>
              <a:gd name="connsiteX4-19" fmla="*/ 0 w 7812360"/>
              <a:gd name="connsiteY4-20" fmla="*/ 0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20245" y="1146106"/>
            <a:ext cx="1983151" cy="156845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endParaRPr lang="en-US" altLang="zh-CN" sz="4800" b="1" dirty="0">
              <a:solidFill>
                <a:schemeClr val="bg1"/>
              </a:solidFill>
              <a:latin typeface="Aparajita" panose="020B0604020202020204" pitchFamily="34" charset="0"/>
              <a:cs typeface="Aparajita" panose="020B0604020202020204" pitchFamily="34" charset="0"/>
            </a:endParaRPr>
          </a:p>
          <a:p>
            <a:pPr algn="ctr"/>
            <a:r>
              <a:rPr lang="en-US" altLang="zh-CN" sz="4800" b="1" dirty="0">
                <a:solidFill>
                  <a:schemeClr val="bg1"/>
                </a:solidFill>
                <a:latin typeface="Aparajita" panose="020B0604020202020204" pitchFamily="34" charset="0"/>
                <a:cs typeface="Aparajita" panose="020B0604020202020204" pitchFamily="34" charset="0"/>
              </a:rPr>
              <a:t>04</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19" name="等腰三角形 18"/>
          <p:cNvSpPr/>
          <p:nvPr/>
        </p:nvSpPr>
        <p:spPr>
          <a:xfrm>
            <a:off x="635" y="144781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1" fmla="*/ 0 w 7812360"/>
              <a:gd name="connsiteY0-2" fmla="*/ 3701842 h 3701842"/>
              <a:gd name="connsiteX1-3" fmla="*/ 3713675 w 7812360"/>
              <a:gd name="connsiteY1-4" fmla="*/ 0 h 3701842"/>
              <a:gd name="connsiteX2-5" fmla="*/ 7812360 w 7812360"/>
              <a:gd name="connsiteY2-6" fmla="*/ 3701842 h 3701842"/>
              <a:gd name="connsiteX3-7" fmla="*/ 0 w 7812360"/>
              <a:gd name="connsiteY3-8" fmla="*/ 3701842 h 3701842"/>
            </a:gdLst>
            <a:ahLst/>
            <a:cxnLst>
              <a:cxn ang="0">
                <a:pos x="connsiteX0-1" y="connsiteY0-2"/>
              </a:cxn>
              <a:cxn ang="0">
                <a:pos x="connsiteX1-3" y="connsiteY1-4"/>
              </a:cxn>
              <a:cxn ang="0">
                <a:pos x="connsiteX2-5" y="connsiteY2-6"/>
              </a:cxn>
              <a:cxn ang="0">
                <a:pos x="connsiteX3-7" y="connsiteY3-8"/>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154143" y="3288655"/>
            <a:ext cx="1503680" cy="645160"/>
          </a:xfrm>
          <a:prstGeom prst="rect">
            <a:avLst/>
          </a:prstGeom>
          <a:noFill/>
        </p:spPr>
        <p:txBody>
          <a:bodyPr wrap="none" rtlCol="0">
            <a:spAutoFit/>
          </a:bodyPr>
          <a:lstStyle/>
          <a:p>
            <a:pPr marL="0" lvl="1" algn="l"/>
            <a:r>
              <a:rPr lang="en-US" altLang="zh-CN" sz="36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Export</a:t>
            </a:r>
            <a:endParaRPr lang="zh-CN" altLang="en-US" sz="3600" b="1" dirty="0">
              <a:solidFill>
                <a:schemeClr val="bg1"/>
              </a:solidFill>
              <a:latin typeface="微软雅黑" panose="020B0503020204020204" pitchFamily="34" charset="-122"/>
            </a:endParaRPr>
          </a:p>
        </p:txBody>
      </p:sp>
      <p:sp>
        <p:nvSpPr>
          <p:cNvPr id="22" name="TextBox 11"/>
          <p:cNvSpPr txBox="1">
            <a:spLocks noChangeArrowheads="1"/>
          </p:cNvSpPr>
          <p:nvPr/>
        </p:nvSpPr>
        <p:spPr bwMode="auto">
          <a:xfrm flipH="1">
            <a:off x="2281585" y="3876724"/>
            <a:ext cx="3249391" cy="3067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Market</a:t>
            </a:r>
            <a:endPar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1" name="矩形 20"/>
          <p:cNvSpPr/>
          <p:nvPr/>
        </p:nvSpPr>
        <p:spPr>
          <a:xfrm rot="5400000">
            <a:off x="3818505" y="43484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6" grpId="0" bldLvl="0" animBg="1"/>
      <p:bldP spid="10" grpId="0"/>
      <p:bldP spid="19" grpId="0" bldLvl="0" animBg="1"/>
      <p:bldP spid="12" grpId="0"/>
      <p:bldP spid="22" grpId="0" bldLvl="0" animBg="1"/>
      <p:bldP spid="21"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4" name="AutoShape 103"/>
          <p:cNvSpPr>
            <a:spLocks noChangeArrowheads="1"/>
          </p:cNvSpPr>
          <p:nvPr/>
        </p:nvSpPr>
        <p:spPr bwMode="auto">
          <a:xfrm>
            <a:off x="4564749" y="1209000"/>
            <a:ext cx="1296000" cy="180000"/>
          </a:xfrm>
          <a:prstGeom prst="roundRect">
            <a:avLst>
              <a:gd name="adj" fmla="val 13273"/>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North America</a:t>
            </a:r>
            <a:endParaRPr lang="ko-KR" altLang="en-US" sz="1200" dirty="0">
              <a:solidFill>
                <a:prstClr val="white"/>
              </a:solidFill>
              <a:latin typeface="Impact" panose="020B0806030902050204" pitchFamily="34" charset="0"/>
              <a:ea typeface="+mj-ea"/>
              <a:sym typeface="+mn-lt"/>
            </a:endParaRPr>
          </a:p>
        </p:txBody>
      </p:sp>
      <p:sp>
        <p:nvSpPr>
          <p:cNvPr id="30747" name="AutoShape 104"/>
          <p:cNvSpPr>
            <a:spLocks noChangeArrowheads="1"/>
          </p:cNvSpPr>
          <p:nvPr/>
        </p:nvSpPr>
        <p:spPr bwMode="auto">
          <a:xfrm>
            <a:off x="6648578" y="3827958"/>
            <a:ext cx="1296000" cy="180000"/>
          </a:xfrm>
          <a:prstGeom prst="roundRect">
            <a:avLst>
              <a:gd name="adj" fmla="val 13273"/>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South America</a:t>
            </a:r>
            <a:endParaRPr lang="ko-KR" altLang="en-US" sz="1200" dirty="0">
              <a:solidFill>
                <a:prstClr val="white"/>
              </a:solidFill>
              <a:latin typeface="Impact" panose="020B0806030902050204" pitchFamily="34" charset="0"/>
              <a:ea typeface="+mj-ea"/>
              <a:sym typeface="+mn-lt"/>
            </a:endParaRPr>
          </a:p>
        </p:txBody>
      </p:sp>
      <p:sp>
        <p:nvSpPr>
          <p:cNvPr id="30750" name="AutoShape 157"/>
          <p:cNvSpPr>
            <a:spLocks noChangeArrowheads="1"/>
          </p:cNvSpPr>
          <p:nvPr/>
        </p:nvSpPr>
        <p:spPr bwMode="auto">
          <a:xfrm>
            <a:off x="2367557" y="3459532"/>
            <a:ext cx="1296000" cy="180000"/>
          </a:xfrm>
          <a:prstGeom prst="roundRect">
            <a:avLst>
              <a:gd name="adj" fmla="val 13273"/>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prstClr val="white"/>
                </a:solidFill>
                <a:latin typeface="Impact" panose="020B0806030902050204" pitchFamily="34" charset="0"/>
                <a:ea typeface="+mj-ea"/>
                <a:sym typeface="+mn-lt"/>
              </a:rPr>
              <a:t>Africa</a:t>
            </a:r>
            <a:endParaRPr lang="ko-KR" altLang="en-US" sz="1200">
              <a:solidFill>
                <a:prstClr val="white"/>
              </a:solidFill>
              <a:latin typeface="Impact" panose="020B0806030902050204" pitchFamily="34" charset="0"/>
              <a:ea typeface="+mj-ea"/>
              <a:sym typeface="+mn-lt"/>
            </a:endParaRPr>
          </a:p>
        </p:txBody>
      </p:sp>
      <p:sp>
        <p:nvSpPr>
          <p:cNvPr id="30753" name="AutoShape 158"/>
          <p:cNvSpPr>
            <a:spLocks noChangeArrowheads="1"/>
          </p:cNvSpPr>
          <p:nvPr/>
        </p:nvSpPr>
        <p:spPr bwMode="auto">
          <a:xfrm>
            <a:off x="4051891" y="3827958"/>
            <a:ext cx="1296000" cy="180000"/>
          </a:xfrm>
          <a:prstGeom prst="roundRect">
            <a:avLst>
              <a:gd name="adj" fmla="val 13273"/>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Australia</a:t>
            </a:r>
            <a:endParaRPr lang="ko-KR" altLang="en-US" sz="1200" dirty="0">
              <a:solidFill>
                <a:prstClr val="white"/>
              </a:solidFill>
              <a:latin typeface="Impact" panose="020B0806030902050204" pitchFamily="34" charset="0"/>
              <a:ea typeface="+mj-ea"/>
              <a:sym typeface="+mn-lt"/>
            </a:endParaRPr>
          </a:p>
        </p:txBody>
      </p:sp>
      <p:sp>
        <p:nvSpPr>
          <p:cNvPr id="30759" name="AutoShape 155"/>
          <p:cNvSpPr>
            <a:spLocks noChangeArrowheads="1"/>
          </p:cNvSpPr>
          <p:nvPr/>
        </p:nvSpPr>
        <p:spPr bwMode="auto">
          <a:xfrm>
            <a:off x="1346789" y="1147012"/>
            <a:ext cx="1296000" cy="180000"/>
          </a:xfrm>
          <a:prstGeom prst="roundRect">
            <a:avLst>
              <a:gd name="adj" fmla="val 13273"/>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prstClr val="white"/>
                </a:solidFill>
                <a:latin typeface="Impact" panose="020B0806030902050204" pitchFamily="34" charset="0"/>
                <a:ea typeface="+mj-ea"/>
                <a:sym typeface="+mn-lt"/>
              </a:rPr>
              <a:t>Europe</a:t>
            </a:r>
            <a:endParaRPr lang="ko-KR" altLang="en-US" sz="1200">
              <a:solidFill>
                <a:prstClr val="white"/>
              </a:solidFill>
              <a:latin typeface="Impact" panose="020B0806030902050204" pitchFamily="34" charset="0"/>
              <a:ea typeface="+mj-ea"/>
              <a:sym typeface="+mn-lt"/>
            </a:endParaRPr>
          </a:p>
        </p:txBody>
      </p:sp>
      <p:sp>
        <p:nvSpPr>
          <p:cNvPr id="30756" name="AutoShape 156"/>
          <p:cNvSpPr>
            <a:spLocks noChangeArrowheads="1"/>
          </p:cNvSpPr>
          <p:nvPr/>
        </p:nvSpPr>
        <p:spPr bwMode="auto">
          <a:xfrm>
            <a:off x="4193925" y="2660497"/>
            <a:ext cx="1296000" cy="180000"/>
          </a:xfrm>
          <a:prstGeom prst="roundRect">
            <a:avLst>
              <a:gd name="adj" fmla="val 13273"/>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Asia</a:t>
            </a:r>
            <a:endParaRPr lang="ko-KR" altLang="en-US" sz="1200" dirty="0">
              <a:solidFill>
                <a:prstClr val="white"/>
              </a:solidFill>
              <a:latin typeface="Impact" panose="020B0806030902050204" pitchFamily="34" charset="0"/>
              <a:ea typeface="+mj-ea"/>
              <a:sym typeface="+mn-lt"/>
            </a:endParaRPr>
          </a:p>
        </p:txBody>
      </p:sp>
      <p:grpSp>
        <p:nvGrpSpPr>
          <p:cNvPr id="22" name="组合 21"/>
          <p:cNvGrpSpPr/>
          <p:nvPr/>
        </p:nvGrpSpPr>
        <p:grpSpPr>
          <a:xfrm>
            <a:off x="1454384" y="1157479"/>
            <a:ext cx="5855733" cy="2550341"/>
            <a:chOff x="1454384" y="1122790"/>
            <a:chExt cx="5855733" cy="2550341"/>
          </a:xfrm>
          <a:solidFill>
            <a:srgbClr val="1F4569"/>
          </a:solidFill>
        </p:grpSpPr>
        <p:grpSp>
          <p:nvGrpSpPr>
            <p:cNvPr id="12" name="组合 11"/>
            <p:cNvGrpSpPr/>
            <p:nvPr/>
          </p:nvGrpSpPr>
          <p:grpSpPr>
            <a:xfrm>
              <a:off x="4850086" y="1591823"/>
              <a:ext cx="2185240" cy="2081308"/>
              <a:chOff x="5148499" y="1438435"/>
              <a:chExt cx="2760692" cy="2629391"/>
            </a:xfrm>
            <a:grpFill/>
            <a:effectLst/>
          </p:grpSpPr>
          <p:sp>
            <p:nvSpPr>
              <p:cNvPr id="30740" name="Freeform 26"/>
              <p:cNvSpPr/>
              <p:nvPr/>
            </p:nvSpPr>
            <p:spPr bwMode="auto">
              <a:xfrm>
                <a:off x="5148499" y="1438435"/>
                <a:ext cx="2760692" cy="2629391"/>
              </a:xfrm>
              <a:custGeom>
                <a:avLst/>
                <a:gdLst/>
                <a:ahLst/>
                <a:cxnLst>
                  <a:cxn ang="0">
                    <a:pos x="72" y="189"/>
                  </a:cxn>
                  <a:cxn ang="0">
                    <a:pos x="344" y="55"/>
                  </a:cxn>
                  <a:cxn ang="0">
                    <a:pos x="566" y="43"/>
                  </a:cxn>
                  <a:cxn ang="0">
                    <a:pos x="678" y="73"/>
                  </a:cxn>
                  <a:cxn ang="0">
                    <a:pos x="736" y="129"/>
                  </a:cxn>
                  <a:cxn ang="0">
                    <a:pos x="860" y="123"/>
                  </a:cxn>
                  <a:cxn ang="0">
                    <a:pos x="1020" y="104"/>
                  </a:cxn>
                  <a:cxn ang="0">
                    <a:pos x="973" y="58"/>
                  </a:cxn>
                  <a:cxn ang="0">
                    <a:pos x="1019" y="34"/>
                  </a:cxn>
                  <a:cxn ang="0">
                    <a:pos x="1069" y="114"/>
                  </a:cxn>
                  <a:cxn ang="0">
                    <a:pos x="1146" y="89"/>
                  </a:cxn>
                  <a:cxn ang="0">
                    <a:pos x="1189" y="100"/>
                  </a:cxn>
                  <a:cxn ang="0">
                    <a:pos x="1114" y="207"/>
                  </a:cxn>
                  <a:cxn ang="0">
                    <a:pos x="1025" y="301"/>
                  </a:cxn>
                  <a:cxn ang="0">
                    <a:pos x="1005" y="385"/>
                  </a:cxn>
                  <a:cxn ang="0">
                    <a:pos x="1037" y="391"/>
                  </a:cxn>
                  <a:cxn ang="0">
                    <a:pos x="1093" y="467"/>
                  </a:cxn>
                  <a:cxn ang="0">
                    <a:pos x="1229" y="434"/>
                  </a:cxn>
                  <a:cxn ang="0">
                    <a:pos x="1275" y="305"/>
                  </a:cxn>
                  <a:cxn ang="0">
                    <a:pos x="1364" y="391"/>
                  </a:cxn>
                  <a:cxn ang="0">
                    <a:pos x="1479" y="438"/>
                  </a:cxn>
                  <a:cxn ang="0">
                    <a:pos x="1423" y="606"/>
                  </a:cxn>
                  <a:cxn ang="0">
                    <a:pos x="1428" y="684"/>
                  </a:cxn>
                  <a:cxn ang="0">
                    <a:pos x="1358" y="746"/>
                  </a:cxn>
                  <a:cxn ang="0">
                    <a:pos x="1263" y="837"/>
                  </a:cxn>
                  <a:cxn ang="0">
                    <a:pos x="1194" y="1058"/>
                  </a:cxn>
                  <a:cxn ang="0">
                    <a:pos x="1090" y="992"/>
                  </a:cxn>
                  <a:cxn ang="0">
                    <a:pos x="978" y="1024"/>
                  </a:cxn>
                  <a:cxn ang="0">
                    <a:pos x="1035" y="1152"/>
                  </a:cxn>
                  <a:cxn ang="0">
                    <a:pos x="1076" y="1131"/>
                  </a:cxn>
                  <a:cxn ang="0">
                    <a:pos x="1153" y="1211"/>
                  </a:cxn>
                  <a:cxn ang="0">
                    <a:pos x="1195" y="1288"/>
                  </a:cxn>
                  <a:cxn ang="0">
                    <a:pos x="1268" y="1289"/>
                  </a:cxn>
                  <a:cxn ang="0">
                    <a:pos x="1509" y="1297"/>
                  </a:cxn>
                  <a:cxn ang="0">
                    <a:pos x="1608" y="1357"/>
                  </a:cxn>
                  <a:cxn ang="0">
                    <a:pos x="1623" y="1458"/>
                  </a:cxn>
                  <a:cxn ang="0">
                    <a:pos x="1734" y="1507"/>
                  </a:cxn>
                  <a:cxn ang="0">
                    <a:pos x="1823" y="1502"/>
                  </a:cxn>
                  <a:cxn ang="0">
                    <a:pos x="1840" y="1570"/>
                  </a:cxn>
                  <a:cxn ang="0">
                    <a:pos x="1763" y="1683"/>
                  </a:cxn>
                  <a:cxn ang="0">
                    <a:pos x="1743" y="1780"/>
                  </a:cxn>
                  <a:cxn ang="0">
                    <a:pos x="1624" y="1905"/>
                  </a:cxn>
                  <a:cxn ang="0">
                    <a:pos x="1512" y="2028"/>
                  </a:cxn>
                  <a:cxn ang="0">
                    <a:pos x="1460" y="2086"/>
                  </a:cxn>
                  <a:cxn ang="0">
                    <a:pos x="1417" y="2239"/>
                  </a:cxn>
                  <a:cxn ang="0">
                    <a:pos x="1324" y="2341"/>
                  </a:cxn>
                  <a:cxn ang="0">
                    <a:pos x="1342" y="1935"/>
                  </a:cxn>
                  <a:cxn ang="0">
                    <a:pos x="1355" y="1813"/>
                  </a:cxn>
                  <a:cxn ang="0">
                    <a:pos x="1322" y="1664"/>
                  </a:cxn>
                  <a:cxn ang="0">
                    <a:pos x="1248" y="1575"/>
                  </a:cxn>
                  <a:cxn ang="0">
                    <a:pos x="1186" y="1466"/>
                  </a:cxn>
                  <a:cxn ang="0">
                    <a:pos x="1232" y="1353"/>
                  </a:cxn>
                  <a:cxn ang="0">
                    <a:pos x="1078" y="1261"/>
                  </a:cxn>
                  <a:cxn ang="0">
                    <a:pos x="893" y="1181"/>
                  </a:cxn>
                  <a:cxn ang="0">
                    <a:pos x="887" y="1093"/>
                  </a:cxn>
                  <a:cxn ang="0">
                    <a:pos x="777" y="986"/>
                  </a:cxn>
                  <a:cxn ang="0">
                    <a:pos x="816" y="1093"/>
                  </a:cxn>
                  <a:cxn ang="0">
                    <a:pos x="661" y="921"/>
                  </a:cxn>
                  <a:cxn ang="0">
                    <a:pos x="613" y="850"/>
                  </a:cxn>
                  <a:cxn ang="0">
                    <a:pos x="626" y="760"/>
                  </a:cxn>
                  <a:cxn ang="0">
                    <a:pos x="428" y="406"/>
                  </a:cxn>
                  <a:cxn ang="0">
                    <a:pos x="102" y="471"/>
                  </a:cxn>
                </a:cxnLst>
                <a:rect l="0" t="0" r="r" b="b"/>
                <a:pathLst>
                  <a:path w="1845" h="2343">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48" name="Oval 106"/>
              <p:cNvSpPr>
                <a:spLocks noChangeArrowheads="1"/>
              </p:cNvSpPr>
              <p:nvPr/>
            </p:nvSpPr>
            <p:spPr bwMode="auto">
              <a:xfrm>
                <a:off x="7340593" y="3253085"/>
                <a:ext cx="136165" cy="102123"/>
              </a:xfrm>
              <a:prstGeom prst="ellipse">
                <a:avLst/>
              </a:prstGeom>
              <a:grpFill/>
              <a:ln w="19050" cmpd="sng">
                <a:solidFill>
                  <a:schemeClr val="bg1"/>
                </a:solidFill>
                <a:round/>
              </a:ln>
            </p:spPr>
            <p:txBody>
              <a:bodyPr wrap="none" anchor="ctr"/>
              <a:lstStyle/>
              <a:p>
                <a:pPr algn="ctr"/>
                <a:endParaRPr lang="ko-KR" altLang="en-US" sz="1400">
                  <a:cs typeface="+mn-ea"/>
                  <a:sym typeface="+mn-lt"/>
                </a:endParaRPr>
              </a:p>
            </p:txBody>
          </p:sp>
          <p:sp>
            <p:nvSpPr>
              <p:cNvPr id="30745" name="Oval 105"/>
              <p:cNvSpPr>
                <a:spLocks noChangeArrowheads="1"/>
              </p:cNvSpPr>
              <p:nvPr/>
            </p:nvSpPr>
            <p:spPr bwMode="auto">
              <a:xfrm>
                <a:off x="6050774" y="1674103"/>
                <a:ext cx="136165" cy="102123"/>
              </a:xfrm>
              <a:prstGeom prst="ellipse">
                <a:avLst/>
              </a:prstGeom>
              <a:grpFill/>
              <a:ln w="19050" cmpd="sng">
                <a:solidFill>
                  <a:schemeClr val="bg1"/>
                </a:solidFill>
                <a:round/>
              </a:ln>
            </p:spPr>
            <p:txBody>
              <a:bodyPr wrap="none" anchor="ctr"/>
              <a:lstStyle/>
              <a:p>
                <a:pPr algn="ctr"/>
                <a:endParaRPr lang="ko-KR" altLang="en-US" sz="1400">
                  <a:cs typeface="+mn-ea"/>
                  <a:sym typeface="+mn-lt"/>
                </a:endParaRPr>
              </a:p>
            </p:txBody>
          </p:sp>
        </p:grpSp>
        <p:grpSp>
          <p:nvGrpSpPr>
            <p:cNvPr id="8" name="组合 7"/>
            <p:cNvGrpSpPr/>
            <p:nvPr/>
          </p:nvGrpSpPr>
          <p:grpSpPr>
            <a:xfrm>
              <a:off x="6145840" y="1122790"/>
              <a:ext cx="1164277" cy="1075743"/>
              <a:chOff x="6785462" y="845896"/>
              <a:chExt cx="1470873" cy="1359024"/>
            </a:xfrm>
            <a:grpFill/>
            <a:effectLst/>
          </p:grpSpPr>
          <p:sp>
            <p:nvSpPr>
              <p:cNvPr id="30741" name="Freeform 27"/>
              <p:cNvSpPr/>
              <p:nvPr/>
            </p:nvSpPr>
            <p:spPr bwMode="auto">
              <a:xfrm>
                <a:off x="7370519" y="2118508"/>
                <a:ext cx="185542" cy="86412"/>
              </a:xfrm>
              <a:custGeom>
                <a:avLst/>
                <a:gdLst/>
                <a:ahLst/>
                <a:cxnLst>
                  <a:cxn ang="0">
                    <a:pos x="12" y="77"/>
                  </a:cxn>
                  <a:cxn ang="0">
                    <a:pos x="0" y="49"/>
                  </a:cxn>
                  <a:cxn ang="0">
                    <a:pos x="8" y="19"/>
                  </a:cxn>
                  <a:cxn ang="0">
                    <a:pos x="58" y="0"/>
                  </a:cxn>
                  <a:cxn ang="0">
                    <a:pos x="124" y="19"/>
                  </a:cxn>
                  <a:cxn ang="0">
                    <a:pos x="112" y="54"/>
                  </a:cxn>
                  <a:cxn ang="0">
                    <a:pos x="62" y="54"/>
                  </a:cxn>
                  <a:cxn ang="0">
                    <a:pos x="56" y="58"/>
                  </a:cxn>
                  <a:cxn ang="0">
                    <a:pos x="42" y="66"/>
                  </a:cxn>
                  <a:cxn ang="0">
                    <a:pos x="35" y="71"/>
                  </a:cxn>
                  <a:cxn ang="0">
                    <a:pos x="26" y="75"/>
                  </a:cxn>
                  <a:cxn ang="0">
                    <a:pos x="18" y="77"/>
                  </a:cxn>
                  <a:cxn ang="0">
                    <a:pos x="12" y="77"/>
                  </a:cxn>
                </a:cxnLst>
                <a:rect l="0" t="0" r="r" b="b"/>
                <a:pathLst>
                  <a:path w="124" h="77">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42" name="Freeform 28"/>
              <p:cNvSpPr/>
              <p:nvPr/>
            </p:nvSpPr>
            <p:spPr bwMode="auto">
              <a:xfrm>
                <a:off x="6785462" y="1337434"/>
                <a:ext cx="535679" cy="475826"/>
              </a:xfrm>
              <a:custGeom>
                <a:avLst/>
                <a:gdLst/>
                <a:ahLst/>
                <a:cxnLst>
                  <a:cxn ang="0">
                    <a:pos x="234" y="389"/>
                  </a:cxn>
                  <a:cxn ang="0">
                    <a:pos x="181" y="339"/>
                  </a:cxn>
                  <a:cxn ang="0">
                    <a:pos x="132" y="279"/>
                  </a:cxn>
                  <a:cxn ang="0">
                    <a:pos x="189" y="205"/>
                  </a:cxn>
                  <a:cxn ang="0">
                    <a:pos x="104" y="148"/>
                  </a:cxn>
                  <a:cxn ang="0">
                    <a:pos x="0" y="68"/>
                  </a:cxn>
                  <a:cxn ang="0">
                    <a:pos x="62" y="95"/>
                  </a:cxn>
                  <a:cxn ang="0">
                    <a:pos x="59" y="84"/>
                  </a:cxn>
                  <a:cxn ang="0">
                    <a:pos x="61" y="78"/>
                  </a:cxn>
                  <a:cxn ang="0">
                    <a:pos x="67" y="75"/>
                  </a:cxn>
                  <a:cxn ang="0">
                    <a:pos x="70" y="72"/>
                  </a:cxn>
                  <a:cxn ang="0">
                    <a:pos x="68" y="54"/>
                  </a:cxn>
                  <a:cxn ang="0">
                    <a:pos x="61" y="21"/>
                  </a:cxn>
                  <a:cxn ang="0">
                    <a:pos x="64" y="7"/>
                  </a:cxn>
                  <a:cxn ang="0">
                    <a:pos x="80" y="1"/>
                  </a:cxn>
                  <a:cxn ang="0">
                    <a:pos x="91" y="3"/>
                  </a:cxn>
                  <a:cxn ang="0">
                    <a:pos x="94" y="13"/>
                  </a:cxn>
                  <a:cxn ang="0">
                    <a:pos x="92" y="41"/>
                  </a:cxn>
                  <a:cxn ang="0">
                    <a:pos x="98" y="57"/>
                  </a:cxn>
                  <a:cxn ang="0">
                    <a:pos x="106" y="62"/>
                  </a:cxn>
                  <a:cxn ang="0">
                    <a:pos x="116" y="63"/>
                  </a:cxn>
                  <a:cxn ang="0">
                    <a:pos x="138" y="62"/>
                  </a:cxn>
                  <a:cxn ang="0">
                    <a:pos x="151" y="56"/>
                  </a:cxn>
                  <a:cxn ang="0">
                    <a:pos x="162" y="48"/>
                  </a:cxn>
                  <a:cxn ang="0">
                    <a:pos x="251" y="77"/>
                  </a:cxn>
                  <a:cxn ang="0">
                    <a:pos x="267" y="98"/>
                  </a:cxn>
                  <a:cxn ang="0">
                    <a:pos x="275" y="117"/>
                  </a:cxn>
                  <a:cxn ang="0">
                    <a:pos x="280" y="181"/>
                  </a:cxn>
                  <a:cxn ang="0">
                    <a:pos x="338" y="220"/>
                  </a:cxn>
                  <a:cxn ang="0">
                    <a:pos x="326" y="294"/>
                  </a:cxn>
                  <a:cxn ang="0">
                    <a:pos x="281" y="267"/>
                  </a:cxn>
                  <a:cxn ang="0">
                    <a:pos x="281" y="291"/>
                  </a:cxn>
                  <a:cxn ang="0">
                    <a:pos x="284" y="308"/>
                  </a:cxn>
                  <a:cxn ang="0">
                    <a:pos x="290" y="315"/>
                  </a:cxn>
                  <a:cxn ang="0">
                    <a:pos x="302" y="318"/>
                  </a:cxn>
                  <a:cxn ang="0">
                    <a:pos x="308" y="323"/>
                  </a:cxn>
                  <a:cxn ang="0">
                    <a:pos x="311" y="332"/>
                  </a:cxn>
                  <a:cxn ang="0">
                    <a:pos x="311" y="364"/>
                  </a:cxn>
                  <a:cxn ang="0">
                    <a:pos x="305" y="380"/>
                  </a:cxn>
                  <a:cxn ang="0">
                    <a:pos x="295" y="392"/>
                  </a:cxn>
                  <a:cxn ang="0">
                    <a:pos x="292" y="424"/>
                  </a:cxn>
                </a:cxnLst>
                <a:rect l="0" t="0" r="r" b="b"/>
                <a:pathLst>
                  <a:path w="358" h="424">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43" name="Freeform 29"/>
              <p:cNvSpPr/>
              <p:nvPr/>
            </p:nvSpPr>
            <p:spPr bwMode="auto">
              <a:xfrm>
                <a:off x="7078739" y="845896"/>
                <a:ext cx="1177596" cy="1011131"/>
              </a:xfrm>
              <a:custGeom>
                <a:avLst/>
                <a:gdLst/>
                <a:ahLst/>
                <a:cxnLst>
                  <a:cxn ang="0">
                    <a:pos x="292" y="732"/>
                  </a:cxn>
                  <a:cxn ang="0">
                    <a:pos x="295" y="509"/>
                  </a:cxn>
                  <a:cxn ang="0">
                    <a:pos x="230" y="379"/>
                  </a:cxn>
                  <a:cxn ang="0">
                    <a:pos x="62" y="269"/>
                  </a:cxn>
                  <a:cxn ang="0">
                    <a:pos x="0" y="192"/>
                  </a:cxn>
                  <a:cxn ang="0">
                    <a:pos x="4" y="169"/>
                  </a:cxn>
                  <a:cxn ang="0">
                    <a:pos x="17" y="149"/>
                  </a:cxn>
                  <a:cxn ang="0">
                    <a:pos x="31" y="145"/>
                  </a:cxn>
                  <a:cxn ang="0">
                    <a:pos x="100" y="134"/>
                  </a:cxn>
                  <a:cxn ang="0">
                    <a:pos x="183" y="83"/>
                  </a:cxn>
                  <a:cxn ang="0">
                    <a:pos x="219" y="53"/>
                  </a:cxn>
                  <a:cxn ang="0">
                    <a:pos x="247" y="39"/>
                  </a:cxn>
                  <a:cxn ang="0">
                    <a:pos x="280" y="36"/>
                  </a:cxn>
                  <a:cxn ang="0">
                    <a:pos x="334" y="27"/>
                  </a:cxn>
                  <a:cxn ang="0">
                    <a:pos x="372" y="45"/>
                  </a:cxn>
                  <a:cxn ang="0">
                    <a:pos x="402" y="65"/>
                  </a:cxn>
                  <a:cxn ang="0">
                    <a:pos x="437" y="59"/>
                  </a:cxn>
                  <a:cxn ang="0">
                    <a:pos x="456" y="45"/>
                  </a:cxn>
                  <a:cxn ang="0">
                    <a:pos x="484" y="30"/>
                  </a:cxn>
                  <a:cxn ang="0">
                    <a:pos x="541" y="20"/>
                  </a:cxn>
                  <a:cxn ang="0">
                    <a:pos x="625" y="3"/>
                  </a:cxn>
                  <a:cxn ang="0">
                    <a:pos x="671" y="0"/>
                  </a:cxn>
                  <a:cxn ang="0">
                    <a:pos x="698" y="5"/>
                  </a:cxn>
                  <a:cxn ang="0">
                    <a:pos x="705" y="15"/>
                  </a:cxn>
                  <a:cxn ang="0">
                    <a:pos x="704" y="35"/>
                  </a:cxn>
                  <a:cxn ang="0">
                    <a:pos x="712" y="63"/>
                  </a:cxn>
                  <a:cxn ang="0">
                    <a:pos x="754" y="128"/>
                  </a:cxn>
                  <a:cxn ang="0">
                    <a:pos x="784" y="195"/>
                  </a:cxn>
                  <a:cxn ang="0">
                    <a:pos x="787" y="223"/>
                  </a:cxn>
                  <a:cxn ang="0">
                    <a:pos x="779" y="232"/>
                  </a:cxn>
                  <a:cxn ang="0">
                    <a:pos x="751" y="235"/>
                  </a:cxn>
                  <a:cxn ang="0">
                    <a:pos x="739" y="258"/>
                  </a:cxn>
                  <a:cxn ang="0">
                    <a:pos x="736" y="471"/>
                  </a:cxn>
                  <a:cxn ang="0">
                    <a:pos x="736" y="551"/>
                  </a:cxn>
                  <a:cxn ang="0">
                    <a:pos x="727" y="595"/>
                  </a:cxn>
                  <a:cxn ang="0">
                    <a:pos x="713" y="605"/>
                  </a:cxn>
                  <a:cxn ang="0">
                    <a:pos x="650" y="617"/>
                  </a:cxn>
                  <a:cxn ang="0">
                    <a:pos x="618" y="635"/>
                  </a:cxn>
                  <a:cxn ang="0">
                    <a:pos x="576" y="664"/>
                  </a:cxn>
                  <a:cxn ang="0">
                    <a:pos x="544" y="685"/>
                  </a:cxn>
                  <a:cxn ang="0">
                    <a:pos x="529" y="712"/>
                  </a:cxn>
                  <a:cxn ang="0">
                    <a:pos x="508" y="717"/>
                  </a:cxn>
                  <a:cxn ang="0">
                    <a:pos x="490" y="746"/>
                  </a:cxn>
                  <a:cxn ang="0">
                    <a:pos x="465" y="795"/>
                  </a:cxn>
                  <a:cxn ang="0">
                    <a:pos x="461" y="863"/>
                  </a:cxn>
                  <a:cxn ang="0">
                    <a:pos x="459" y="895"/>
                  </a:cxn>
                  <a:cxn ang="0">
                    <a:pos x="434" y="900"/>
                  </a:cxn>
                  <a:cxn ang="0">
                    <a:pos x="384" y="900"/>
                  </a:cxn>
                </a:cxnLst>
                <a:rect l="0" t="0" r="r" b="b"/>
                <a:pathLst>
                  <a:path w="787" h="901">
                    <a:moveTo>
                      <a:pt x="369" y="850"/>
                    </a:moveTo>
                    <a:lnTo>
                      <a:pt x="330" y="782"/>
                    </a:lnTo>
                    <a:lnTo>
                      <a:pt x="292" y="732"/>
                    </a:lnTo>
                    <a:lnTo>
                      <a:pt x="292" y="648"/>
                    </a:lnTo>
                    <a:lnTo>
                      <a:pt x="295" y="568"/>
                    </a:lnTo>
                    <a:lnTo>
                      <a:pt x="295" y="509"/>
                    </a:lnTo>
                    <a:lnTo>
                      <a:pt x="257" y="536"/>
                    </a:lnTo>
                    <a:lnTo>
                      <a:pt x="257" y="479"/>
                    </a:lnTo>
                    <a:lnTo>
                      <a:pt x="230" y="379"/>
                    </a:lnTo>
                    <a:lnTo>
                      <a:pt x="200" y="318"/>
                    </a:lnTo>
                    <a:lnTo>
                      <a:pt x="127" y="302"/>
                    </a:lnTo>
                    <a:lnTo>
                      <a:pt x="62" y="269"/>
                    </a:lnTo>
                    <a:lnTo>
                      <a:pt x="23" y="242"/>
                    </a:lnTo>
                    <a:lnTo>
                      <a:pt x="62" y="229"/>
                    </a:lnTo>
                    <a:lnTo>
                      <a:pt x="0" y="192"/>
                    </a:lnTo>
                    <a:lnTo>
                      <a:pt x="0" y="184"/>
                    </a:lnTo>
                    <a:lnTo>
                      <a:pt x="2" y="177"/>
                    </a:lnTo>
                    <a:lnTo>
                      <a:pt x="4" y="169"/>
                    </a:lnTo>
                    <a:lnTo>
                      <a:pt x="8" y="160"/>
                    </a:lnTo>
                    <a:lnTo>
                      <a:pt x="13" y="152"/>
                    </a:lnTo>
                    <a:lnTo>
                      <a:pt x="17" y="149"/>
                    </a:lnTo>
                    <a:lnTo>
                      <a:pt x="22" y="148"/>
                    </a:lnTo>
                    <a:lnTo>
                      <a:pt x="26" y="146"/>
                    </a:lnTo>
                    <a:lnTo>
                      <a:pt x="31" y="145"/>
                    </a:lnTo>
                    <a:lnTo>
                      <a:pt x="44" y="145"/>
                    </a:lnTo>
                    <a:lnTo>
                      <a:pt x="62" y="142"/>
                    </a:lnTo>
                    <a:lnTo>
                      <a:pt x="100" y="134"/>
                    </a:lnTo>
                    <a:lnTo>
                      <a:pt x="145" y="122"/>
                    </a:lnTo>
                    <a:lnTo>
                      <a:pt x="167" y="101"/>
                    </a:lnTo>
                    <a:lnTo>
                      <a:pt x="183" y="83"/>
                    </a:lnTo>
                    <a:lnTo>
                      <a:pt x="195" y="72"/>
                    </a:lnTo>
                    <a:lnTo>
                      <a:pt x="206" y="63"/>
                    </a:lnTo>
                    <a:lnTo>
                      <a:pt x="219" y="53"/>
                    </a:lnTo>
                    <a:lnTo>
                      <a:pt x="227" y="47"/>
                    </a:lnTo>
                    <a:lnTo>
                      <a:pt x="236" y="42"/>
                    </a:lnTo>
                    <a:lnTo>
                      <a:pt x="247" y="39"/>
                    </a:lnTo>
                    <a:lnTo>
                      <a:pt x="257" y="38"/>
                    </a:lnTo>
                    <a:lnTo>
                      <a:pt x="268" y="38"/>
                    </a:lnTo>
                    <a:lnTo>
                      <a:pt x="280" y="36"/>
                    </a:lnTo>
                    <a:lnTo>
                      <a:pt x="299" y="32"/>
                    </a:lnTo>
                    <a:lnTo>
                      <a:pt x="318" y="29"/>
                    </a:lnTo>
                    <a:lnTo>
                      <a:pt x="334" y="27"/>
                    </a:lnTo>
                    <a:lnTo>
                      <a:pt x="342" y="29"/>
                    </a:lnTo>
                    <a:lnTo>
                      <a:pt x="351" y="33"/>
                    </a:lnTo>
                    <a:lnTo>
                      <a:pt x="372" y="45"/>
                    </a:lnTo>
                    <a:lnTo>
                      <a:pt x="390" y="59"/>
                    </a:lnTo>
                    <a:lnTo>
                      <a:pt x="398" y="63"/>
                    </a:lnTo>
                    <a:lnTo>
                      <a:pt x="402" y="65"/>
                    </a:lnTo>
                    <a:lnTo>
                      <a:pt x="414" y="63"/>
                    </a:lnTo>
                    <a:lnTo>
                      <a:pt x="429" y="62"/>
                    </a:lnTo>
                    <a:lnTo>
                      <a:pt x="437" y="59"/>
                    </a:lnTo>
                    <a:lnTo>
                      <a:pt x="444" y="56"/>
                    </a:lnTo>
                    <a:lnTo>
                      <a:pt x="452" y="51"/>
                    </a:lnTo>
                    <a:lnTo>
                      <a:pt x="456" y="45"/>
                    </a:lnTo>
                    <a:lnTo>
                      <a:pt x="462" y="41"/>
                    </a:lnTo>
                    <a:lnTo>
                      <a:pt x="471" y="35"/>
                    </a:lnTo>
                    <a:lnTo>
                      <a:pt x="484" y="30"/>
                    </a:lnTo>
                    <a:lnTo>
                      <a:pt x="496" y="27"/>
                    </a:lnTo>
                    <a:lnTo>
                      <a:pt x="521" y="21"/>
                    </a:lnTo>
                    <a:lnTo>
                      <a:pt x="541" y="20"/>
                    </a:lnTo>
                    <a:lnTo>
                      <a:pt x="559" y="17"/>
                    </a:lnTo>
                    <a:lnTo>
                      <a:pt x="583" y="12"/>
                    </a:lnTo>
                    <a:lnTo>
                      <a:pt x="625" y="3"/>
                    </a:lnTo>
                    <a:lnTo>
                      <a:pt x="645" y="0"/>
                    </a:lnTo>
                    <a:lnTo>
                      <a:pt x="657" y="0"/>
                    </a:lnTo>
                    <a:lnTo>
                      <a:pt x="671" y="0"/>
                    </a:lnTo>
                    <a:lnTo>
                      <a:pt x="683" y="0"/>
                    </a:lnTo>
                    <a:lnTo>
                      <a:pt x="693" y="3"/>
                    </a:lnTo>
                    <a:lnTo>
                      <a:pt x="698" y="5"/>
                    </a:lnTo>
                    <a:lnTo>
                      <a:pt x="701" y="8"/>
                    </a:lnTo>
                    <a:lnTo>
                      <a:pt x="704" y="11"/>
                    </a:lnTo>
                    <a:lnTo>
                      <a:pt x="705" y="15"/>
                    </a:lnTo>
                    <a:lnTo>
                      <a:pt x="705" y="23"/>
                    </a:lnTo>
                    <a:lnTo>
                      <a:pt x="705" y="29"/>
                    </a:lnTo>
                    <a:lnTo>
                      <a:pt x="704" y="35"/>
                    </a:lnTo>
                    <a:lnTo>
                      <a:pt x="704" y="42"/>
                    </a:lnTo>
                    <a:lnTo>
                      <a:pt x="705" y="51"/>
                    </a:lnTo>
                    <a:lnTo>
                      <a:pt x="712" y="63"/>
                    </a:lnTo>
                    <a:lnTo>
                      <a:pt x="721" y="80"/>
                    </a:lnTo>
                    <a:lnTo>
                      <a:pt x="736" y="103"/>
                    </a:lnTo>
                    <a:lnTo>
                      <a:pt x="754" y="128"/>
                    </a:lnTo>
                    <a:lnTo>
                      <a:pt x="767" y="152"/>
                    </a:lnTo>
                    <a:lnTo>
                      <a:pt x="778" y="175"/>
                    </a:lnTo>
                    <a:lnTo>
                      <a:pt x="784" y="195"/>
                    </a:lnTo>
                    <a:lnTo>
                      <a:pt x="787" y="210"/>
                    </a:lnTo>
                    <a:lnTo>
                      <a:pt x="787" y="217"/>
                    </a:lnTo>
                    <a:lnTo>
                      <a:pt x="787" y="223"/>
                    </a:lnTo>
                    <a:lnTo>
                      <a:pt x="785" y="228"/>
                    </a:lnTo>
                    <a:lnTo>
                      <a:pt x="782" y="231"/>
                    </a:lnTo>
                    <a:lnTo>
                      <a:pt x="779" y="232"/>
                    </a:lnTo>
                    <a:lnTo>
                      <a:pt x="775" y="234"/>
                    </a:lnTo>
                    <a:lnTo>
                      <a:pt x="757" y="234"/>
                    </a:lnTo>
                    <a:lnTo>
                      <a:pt x="751" y="235"/>
                    </a:lnTo>
                    <a:lnTo>
                      <a:pt x="745" y="238"/>
                    </a:lnTo>
                    <a:lnTo>
                      <a:pt x="742" y="246"/>
                    </a:lnTo>
                    <a:lnTo>
                      <a:pt x="739" y="258"/>
                    </a:lnTo>
                    <a:lnTo>
                      <a:pt x="737" y="275"/>
                    </a:lnTo>
                    <a:lnTo>
                      <a:pt x="736" y="299"/>
                    </a:lnTo>
                    <a:lnTo>
                      <a:pt x="736" y="471"/>
                    </a:lnTo>
                    <a:lnTo>
                      <a:pt x="737" y="507"/>
                    </a:lnTo>
                    <a:lnTo>
                      <a:pt x="737" y="530"/>
                    </a:lnTo>
                    <a:lnTo>
                      <a:pt x="736" y="551"/>
                    </a:lnTo>
                    <a:lnTo>
                      <a:pt x="734" y="571"/>
                    </a:lnTo>
                    <a:lnTo>
                      <a:pt x="730" y="589"/>
                    </a:lnTo>
                    <a:lnTo>
                      <a:pt x="727" y="595"/>
                    </a:lnTo>
                    <a:lnTo>
                      <a:pt x="724" y="599"/>
                    </a:lnTo>
                    <a:lnTo>
                      <a:pt x="719" y="604"/>
                    </a:lnTo>
                    <a:lnTo>
                      <a:pt x="713" y="605"/>
                    </a:lnTo>
                    <a:lnTo>
                      <a:pt x="689" y="608"/>
                    </a:lnTo>
                    <a:lnTo>
                      <a:pt x="662" y="613"/>
                    </a:lnTo>
                    <a:lnTo>
                      <a:pt x="650" y="617"/>
                    </a:lnTo>
                    <a:lnTo>
                      <a:pt x="638" y="622"/>
                    </a:lnTo>
                    <a:lnTo>
                      <a:pt x="627" y="628"/>
                    </a:lnTo>
                    <a:lnTo>
                      <a:pt x="618" y="635"/>
                    </a:lnTo>
                    <a:lnTo>
                      <a:pt x="607" y="645"/>
                    </a:lnTo>
                    <a:lnTo>
                      <a:pt x="597" y="651"/>
                    </a:lnTo>
                    <a:lnTo>
                      <a:pt x="576" y="664"/>
                    </a:lnTo>
                    <a:lnTo>
                      <a:pt x="556" y="675"/>
                    </a:lnTo>
                    <a:lnTo>
                      <a:pt x="548" y="681"/>
                    </a:lnTo>
                    <a:lnTo>
                      <a:pt x="544" y="685"/>
                    </a:lnTo>
                    <a:lnTo>
                      <a:pt x="536" y="705"/>
                    </a:lnTo>
                    <a:lnTo>
                      <a:pt x="533" y="712"/>
                    </a:lnTo>
                    <a:lnTo>
                      <a:pt x="529" y="712"/>
                    </a:lnTo>
                    <a:lnTo>
                      <a:pt x="518" y="712"/>
                    </a:lnTo>
                    <a:lnTo>
                      <a:pt x="512" y="714"/>
                    </a:lnTo>
                    <a:lnTo>
                      <a:pt x="508" y="717"/>
                    </a:lnTo>
                    <a:lnTo>
                      <a:pt x="502" y="722"/>
                    </a:lnTo>
                    <a:lnTo>
                      <a:pt x="499" y="728"/>
                    </a:lnTo>
                    <a:lnTo>
                      <a:pt x="490" y="746"/>
                    </a:lnTo>
                    <a:lnTo>
                      <a:pt x="476" y="770"/>
                    </a:lnTo>
                    <a:lnTo>
                      <a:pt x="470" y="782"/>
                    </a:lnTo>
                    <a:lnTo>
                      <a:pt x="465" y="795"/>
                    </a:lnTo>
                    <a:lnTo>
                      <a:pt x="461" y="808"/>
                    </a:lnTo>
                    <a:lnTo>
                      <a:pt x="461" y="820"/>
                    </a:lnTo>
                    <a:lnTo>
                      <a:pt x="461" y="863"/>
                    </a:lnTo>
                    <a:lnTo>
                      <a:pt x="462" y="880"/>
                    </a:lnTo>
                    <a:lnTo>
                      <a:pt x="461" y="892"/>
                    </a:lnTo>
                    <a:lnTo>
                      <a:pt x="459" y="895"/>
                    </a:lnTo>
                    <a:lnTo>
                      <a:pt x="456" y="897"/>
                    </a:lnTo>
                    <a:lnTo>
                      <a:pt x="447" y="898"/>
                    </a:lnTo>
                    <a:lnTo>
                      <a:pt x="434" y="900"/>
                    </a:lnTo>
                    <a:lnTo>
                      <a:pt x="420" y="901"/>
                    </a:lnTo>
                    <a:lnTo>
                      <a:pt x="394" y="901"/>
                    </a:lnTo>
                    <a:lnTo>
                      <a:pt x="384" y="900"/>
                    </a:lnTo>
                    <a:lnTo>
                      <a:pt x="369" y="85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grpSp>
        <p:grpSp>
          <p:nvGrpSpPr>
            <p:cNvPr id="7" name="组合 6"/>
            <p:cNvGrpSpPr/>
            <p:nvPr/>
          </p:nvGrpSpPr>
          <p:grpSpPr>
            <a:xfrm>
              <a:off x="3286679" y="2804360"/>
              <a:ext cx="1395237" cy="747956"/>
              <a:chOff x="3173371" y="2970282"/>
              <a:chExt cx="1762653" cy="944920"/>
            </a:xfrm>
            <a:grpFill/>
            <a:effectLst/>
          </p:grpSpPr>
          <p:sp>
            <p:nvSpPr>
              <p:cNvPr id="30730" name="Freeform 16"/>
              <p:cNvSpPr/>
              <p:nvPr/>
            </p:nvSpPr>
            <p:spPr bwMode="auto">
              <a:xfrm>
                <a:off x="3445699" y="2970282"/>
                <a:ext cx="204995" cy="170579"/>
              </a:xfrm>
              <a:custGeom>
                <a:avLst/>
                <a:gdLst/>
                <a:ahLst/>
                <a:cxnLst>
                  <a:cxn ang="0">
                    <a:pos x="117" y="0"/>
                  </a:cxn>
                  <a:cxn ang="0">
                    <a:pos x="80" y="10"/>
                  </a:cxn>
                  <a:cxn ang="0">
                    <a:pos x="42" y="30"/>
                  </a:cxn>
                  <a:cxn ang="0">
                    <a:pos x="18" y="60"/>
                  </a:cxn>
                  <a:cxn ang="0">
                    <a:pos x="15" y="62"/>
                  </a:cxn>
                  <a:cxn ang="0">
                    <a:pos x="9" y="66"/>
                  </a:cxn>
                  <a:cxn ang="0">
                    <a:pos x="3" y="72"/>
                  </a:cxn>
                  <a:cxn ang="0">
                    <a:pos x="0" y="75"/>
                  </a:cxn>
                  <a:cxn ang="0">
                    <a:pos x="0" y="80"/>
                  </a:cxn>
                  <a:cxn ang="0">
                    <a:pos x="0" y="86"/>
                  </a:cxn>
                  <a:cxn ang="0">
                    <a:pos x="3" y="95"/>
                  </a:cxn>
                  <a:cxn ang="0">
                    <a:pos x="10" y="115"/>
                  </a:cxn>
                  <a:cxn ang="0">
                    <a:pos x="22" y="142"/>
                  </a:cxn>
                  <a:cxn ang="0">
                    <a:pos x="60" y="152"/>
                  </a:cxn>
                  <a:cxn ang="0">
                    <a:pos x="102" y="107"/>
                  </a:cxn>
                  <a:cxn ang="0">
                    <a:pos x="110" y="104"/>
                  </a:cxn>
                  <a:cxn ang="0">
                    <a:pos x="116" y="99"/>
                  </a:cxn>
                  <a:cxn ang="0">
                    <a:pos x="123" y="95"/>
                  </a:cxn>
                  <a:cxn ang="0">
                    <a:pos x="129" y="89"/>
                  </a:cxn>
                  <a:cxn ang="0">
                    <a:pos x="135" y="81"/>
                  </a:cxn>
                  <a:cxn ang="0">
                    <a:pos x="135" y="77"/>
                  </a:cxn>
                  <a:cxn ang="0">
                    <a:pos x="137" y="74"/>
                  </a:cxn>
                  <a:cxn ang="0">
                    <a:pos x="135" y="69"/>
                  </a:cxn>
                  <a:cxn ang="0">
                    <a:pos x="132" y="65"/>
                  </a:cxn>
                  <a:cxn ang="0">
                    <a:pos x="128" y="56"/>
                  </a:cxn>
                  <a:cxn ang="0">
                    <a:pos x="125" y="45"/>
                  </a:cxn>
                  <a:cxn ang="0">
                    <a:pos x="122" y="35"/>
                  </a:cxn>
                  <a:cxn ang="0">
                    <a:pos x="120" y="24"/>
                  </a:cxn>
                  <a:cxn ang="0">
                    <a:pos x="117" y="6"/>
                  </a:cxn>
                  <a:cxn ang="0">
                    <a:pos x="117" y="0"/>
                  </a:cxn>
                </a:cxnLst>
                <a:rect l="0" t="0" r="r" b="b"/>
                <a:pathLst>
                  <a:path w="137" h="152">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2" name="Freeform 18"/>
              <p:cNvSpPr/>
              <p:nvPr/>
            </p:nvSpPr>
            <p:spPr bwMode="auto">
              <a:xfrm>
                <a:off x="3173371" y="3020782"/>
                <a:ext cx="197513" cy="142523"/>
              </a:xfrm>
              <a:custGeom>
                <a:avLst/>
                <a:gdLst/>
                <a:ahLst/>
                <a:cxnLst>
                  <a:cxn ang="0">
                    <a:pos x="85" y="119"/>
                  </a:cxn>
                  <a:cxn ang="0">
                    <a:pos x="70" y="89"/>
                  </a:cxn>
                  <a:cxn ang="0">
                    <a:pos x="43" y="50"/>
                  </a:cxn>
                  <a:cxn ang="0">
                    <a:pos x="0" y="8"/>
                  </a:cxn>
                  <a:cxn ang="0">
                    <a:pos x="32" y="0"/>
                  </a:cxn>
                  <a:cxn ang="0">
                    <a:pos x="74" y="20"/>
                  </a:cxn>
                  <a:cxn ang="0">
                    <a:pos x="100" y="74"/>
                  </a:cxn>
                  <a:cxn ang="0">
                    <a:pos x="108" y="82"/>
                  </a:cxn>
                  <a:cxn ang="0">
                    <a:pos x="123" y="100"/>
                  </a:cxn>
                  <a:cxn ang="0">
                    <a:pos x="129" y="110"/>
                  </a:cxn>
                  <a:cxn ang="0">
                    <a:pos x="132" y="118"/>
                  </a:cxn>
                  <a:cxn ang="0">
                    <a:pos x="132" y="122"/>
                  </a:cxn>
                  <a:cxn ang="0">
                    <a:pos x="130" y="125"/>
                  </a:cxn>
                  <a:cxn ang="0">
                    <a:pos x="127" y="127"/>
                  </a:cxn>
                  <a:cxn ang="0">
                    <a:pos x="124" y="127"/>
                  </a:cxn>
                  <a:cxn ang="0">
                    <a:pos x="106" y="125"/>
                  </a:cxn>
                  <a:cxn ang="0">
                    <a:pos x="94" y="124"/>
                  </a:cxn>
                  <a:cxn ang="0">
                    <a:pos x="88" y="121"/>
                  </a:cxn>
                  <a:cxn ang="0">
                    <a:pos x="85" y="119"/>
                  </a:cxn>
                </a:cxnLst>
                <a:rect l="0" t="0" r="r" b="b"/>
                <a:pathLst>
                  <a:path w="132" h="127">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pFill/>
              <a:ln w="12700" cap="rnd" cmpd="sng">
                <a:noFill/>
                <a:prstDash val="solid"/>
                <a:round/>
                <a:headEnd type="none" w="med" len="med"/>
                <a:tailEnd type="none" w="med" len="med"/>
              </a:ln>
              <a:effectLst>
                <a:outerShdw blurRad="38100" dist="38100" dir="2700000" algn="tl" rotWithShape="0">
                  <a:prstClr val="black">
                    <a:alpha val="29000"/>
                  </a:prstClr>
                </a:outerShdw>
              </a:effectLst>
            </p:spPr>
            <p:txBody>
              <a:bodyPr/>
              <a:lstStyle/>
              <a:p>
                <a:endParaRPr lang="zh-CN" altLang="en-US" sz="1400">
                  <a:cs typeface="+mn-ea"/>
                  <a:sym typeface="+mn-lt"/>
                </a:endParaRPr>
              </a:p>
            </p:txBody>
          </p:sp>
          <p:sp>
            <p:nvSpPr>
              <p:cNvPr id="30733" name="Freeform 19"/>
              <p:cNvSpPr/>
              <p:nvPr/>
            </p:nvSpPr>
            <p:spPr bwMode="auto">
              <a:xfrm>
                <a:off x="3403802" y="3176772"/>
                <a:ext cx="149631" cy="63968"/>
              </a:xfrm>
              <a:custGeom>
                <a:avLst/>
                <a:gdLst/>
                <a:ahLst/>
                <a:cxnLst>
                  <a:cxn ang="0">
                    <a:pos x="0" y="42"/>
                  </a:cxn>
                  <a:cxn ang="0">
                    <a:pos x="0" y="0"/>
                  </a:cxn>
                  <a:cxn ang="0">
                    <a:pos x="38" y="15"/>
                  </a:cxn>
                  <a:cxn ang="0">
                    <a:pos x="100" y="35"/>
                  </a:cxn>
                  <a:cxn ang="0">
                    <a:pos x="73" y="53"/>
                  </a:cxn>
                  <a:cxn ang="0">
                    <a:pos x="28" y="57"/>
                  </a:cxn>
                  <a:cxn ang="0">
                    <a:pos x="0" y="42"/>
                  </a:cxn>
                </a:cxnLst>
                <a:rect l="0" t="0" r="r" b="b"/>
                <a:pathLst>
                  <a:path w="100" h="57">
                    <a:moveTo>
                      <a:pt x="0" y="42"/>
                    </a:moveTo>
                    <a:lnTo>
                      <a:pt x="0" y="0"/>
                    </a:lnTo>
                    <a:lnTo>
                      <a:pt x="38" y="15"/>
                    </a:lnTo>
                    <a:lnTo>
                      <a:pt x="100" y="35"/>
                    </a:lnTo>
                    <a:lnTo>
                      <a:pt x="73" y="53"/>
                    </a:lnTo>
                    <a:lnTo>
                      <a:pt x="28" y="57"/>
                    </a:lnTo>
                    <a:lnTo>
                      <a:pt x="0" y="42"/>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4" name="Freeform 20"/>
              <p:cNvSpPr/>
              <p:nvPr/>
            </p:nvSpPr>
            <p:spPr bwMode="auto">
              <a:xfrm>
                <a:off x="3610293" y="3047715"/>
                <a:ext cx="133172" cy="123446"/>
              </a:xfrm>
              <a:custGeom>
                <a:avLst/>
                <a:gdLst/>
                <a:ahLst/>
                <a:cxnLst>
                  <a:cxn ang="0">
                    <a:pos x="65" y="110"/>
                  </a:cxn>
                  <a:cxn ang="0">
                    <a:pos x="22" y="91"/>
                  </a:cxn>
                  <a:cxn ang="0">
                    <a:pos x="0" y="83"/>
                  </a:cxn>
                  <a:cxn ang="0">
                    <a:pos x="22" y="46"/>
                  </a:cxn>
                  <a:cxn ang="0">
                    <a:pos x="65" y="0"/>
                  </a:cxn>
                  <a:cxn ang="0">
                    <a:pos x="89" y="41"/>
                  </a:cxn>
                  <a:cxn ang="0">
                    <a:pos x="77" y="58"/>
                  </a:cxn>
                  <a:cxn ang="0">
                    <a:pos x="65" y="110"/>
                  </a:cxn>
                </a:cxnLst>
                <a:rect l="0" t="0" r="r" b="b"/>
                <a:pathLst>
                  <a:path w="89" h="110">
                    <a:moveTo>
                      <a:pt x="65" y="110"/>
                    </a:moveTo>
                    <a:lnTo>
                      <a:pt x="22" y="91"/>
                    </a:lnTo>
                    <a:lnTo>
                      <a:pt x="0" y="83"/>
                    </a:lnTo>
                    <a:lnTo>
                      <a:pt x="22" y="46"/>
                    </a:lnTo>
                    <a:lnTo>
                      <a:pt x="65" y="0"/>
                    </a:lnTo>
                    <a:lnTo>
                      <a:pt x="89" y="41"/>
                    </a:lnTo>
                    <a:lnTo>
                      <a:pt x="77" y="58"/>
                    </a:lnTo>
                    <a:lnTo>
                      <a:pt x="65" y="110"/>
                    </a:lnTo>
                    <a:close/>
                  </a:path>
                </a:pathLst>
              </a:custGeom>
              <a:grpFill/>
              <a:ln w="12700" cap="rnd" cmpd="sng">
                <a:noFill/>
                <a:prstDash val="solid"/>
                <a:round/>
                <a:headEnd type="none" w="med" len="med"/>
                <a:tailEnd type="none" w="med" len="med"/>
              </a:ln>
              <a:effectLst>
                <a:outerShdw blurRad="38100" dist="38100" dir="2700000" algn="tl" rotWithShape="0">
                  <a:prstClr val="black">
                    <a:alpha val="29000"/>
                  </a:prstClr>
                </a:outerShdw>
              </a:effectLst>
            </p:spPr>
            <p:txBody>
              <a:bodyPr/>
              <a:lstStyle/>
              <a:p>
                <a:endParaRPr lang="zh-CN" altLang="en-US" sz="1400">
                  <a:cs typeface="+mn-ea"/>
                  <a:sym typeface="+mn-lt"/>
                </a:endParaRPr>
              </a:p>
            </p:txBody>
          </p:sp>
          <p:sp>
            <p:nvSpPr>
              <p:cNvPr id="30735" name="Freeform 21"/>
              <p:cNvSpPr/>
              <p:nvPr/>
            </p:nvSpPr>
            <p:spPr bwMode="auto">
              <a:xfrm>
                <a:off x="3894592" y="3089239"/>
                <a:ext cx="408493" cy="154868"/>
              </a:xfrm>
              <a:custGeom>
                <a:avLst/>
                <a:gdLst/>
                <a:ahLst/>
                <a:cxnLst>
                  <a:cxn ang="0">
                    <a:pos x="86" y="66"/>
                  </a:cxn>
                  <a:cxn ang="0">
                    <a:pos x="81" y="43"/>
                  </a:cxn>
                  <a:cxn ang="0">
                    <a:pos x="68" y="40"/>
                  </a:cxn>
                  <a:cxn ang="0">
                    <a:pos x="38" y="34"/>
                  </a:cxn>
                  <a:cxn ang="0">
                    <a:pos x="23" y="30"/>
                  </a:cxn>
                  <a:cxn ang="0">
                    <a:pos x="9" y="24"/>
                  </a:cxn>
                  <a:cxn ang="0">
                    <a:pos x="4" y="21"/>
                  </a:cxn>
                  <a:cxn ang="0">
                    <a:pos x="1" y="16"/>
                  </a:cxn>
                  <a:cxn ang="0">
                    <a:pos x="0" y="13"/>
                  </a:cxn>
                  <a:cxn ang="0">
                    <a:pos x="1" y="9"/>
                  </a:cxn>
                  <a:cxn ang="0">
                    <a:pos x="4" y="4"/>
                  </a:cxn>
                  <a:cxn ang="0">
                    <a:pos x="9" y="3"/>
                  </a:cxn>
                  <a:cxn ang="0">
                    <a:pos x="14" y="1"/>
                  </a:cxn>
                  <a:cxn ang="0">
                    <a:pos x="18" y="0"/>
                  </a:cxn>
                  <a:cxn ang="0">
                    <a:pos x="32" y="0"/>
                  </a:cxn>
                  <a:cxn ang="0">
                    <a:pos x="44" y="3"/>
                  </a:cxn>
                  <a:cxn ang="0">
                    <a:pos x="68" y="9"/>
                  </a:cxn>
                  <a:cxn ang="0">
                    <a:pos x="78" y="13"/>
                  </a:cxn>
                  <a:cxn ang="0">
                    <a:pos x="140" y="9"/>
                  </a:cxn>
                  <a:cxn ang="0">
                    <a:pos x="163" y="43"/>
                  </a:cxn>
                  <a:cxn ang="0">
                    <a:pos x="208" y="43"/>
                  </a:cxn>
                  <a:cxn ang="0">
                    <a:pos x="223" y="89"/>
                  </a:cxn>
                  <a:cxn ang="0">
                    <a:pos x="273" y="116"/>
                  </a:cxn>
                  <a:cxn ang="0">
                    <a:pos x="269" y="122"/>
                  </a:cxn>
                  <a:cxn ang="0">
                    <a:pos x="261" y="128"/>
                  </a:cxn>
                  <a:cxn ang="0">
                    <a:pos x="252" y="134"/>
                  </a:cxn>
                  <a:cxn ang="0">
                    <a:pos x="240" y="138"/>
                  </a:cxn>
                  <a:cxn ang="0">
                    <a:pos x="232" y="138"/>
                  </a:cxn>
                  <a:cxn ang="0">
                    <a:pos x="225" y="138"/>
                  </a:cxn>
                  <a:cxn ang="0">
                    <a:pos x="217" y="137"/>
                  </a:cxn>
                  <a:cxn ang="0">
                    <a:pos x="208" y="134"/>
                  </a:cxn>
                  <a:cxn ang="0">
                    <a:pos x="199" y="129"/>
                  </a:cxn>
                  <a:cxn ang="0">
                    <a:pos x="190" y="123"/>
                  </a:cxn>
                  <a:cxn ang="0">
                    <a:pos x="174" y="111"/>
                  </a:cxn>
                  <a:cxn ang="0">
                    <a:pos x="166" y="105"/>
                  </a:cxn>
                  <a:cxn ang="0">
                    <a:pos x="164" y="102"/>
                  </a:cxn>
                  <a:cxn ang="0">
                    <a:pos x="166" y="101"/>
                  </a:cxn>
                  <a:cxn ang="0">
                    <a:pos x="172" y="102"/>
                  </a:cxn>
                  <a:cxn ang="0">
                    <a:pos x="186" y="108"/>
                  </a:cxn>
                  <a:cxn ang="0">
                    <a:pos x="158" y="135"/>
                  </a:cxn>
                  <a:cxn ang="0">
                    <a:pos x="128" y="113"/>
                  </a:cxn>
                  <a:cxn ang="0">
                    <a:pos x="94" y="96"/>
                  </a:cxn>
                  <a:cxn ang="0">
                    <a:pos x="74" y="108"/>
                  </a:cxn>
                  <a:cxn ang="0">
                    <a:pos x="63" y="78"/>
                  </a:cxn>
                  <a:cxn ang="0">
                    <a:pos x="86" y="66"/>
                  </a:cxn>
                </a:cxnLst>
                <a:rect l="0" t="0" r="r" b="b"/>
                <a:pathLst>
                  <a:path w="273" h="138">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6" name="Freeform 22"/>
              <p:cNvSpPr/>
              <p:nvPr/>
            </p:nvSpPr>
            <p:spPr bwMode="auto">
              <a:xfrm>
                <a:off x="3530988" y="3253085"/>
                <a:ext cx="824467" cy="491538"/>
              </a:xfrm>
              <a:custGeom>
                <a:avLst/>
                <a:gdLst/>
                <a:ahLst/>
                <a:cxnLst>
                  <a:cxn ang="0">
                    <a:pos x="294" y="66"/>
                  </a:cxn>
                  <a:cxn ang="0">
                    <a:pos x="329" y="32"/>
                  </a:cxn>
                  <a:cxn ang="0">
                    <a:pos x="272" y="0"/>
                  </a:cxn>
                  <a:cxn ang="0">
                    <a:pos x="253" y="7"/>
                  </a:cxn>
                  <a:cxn ang="0">
                    <a:pos x="195" y="42"/>
                  </a:cxn>
                  <a:cxn ang="0">
                    <a:pos x="130" y="50"/>
                  </a:cxn>
                  <a:cxn ang="0">
                    <a:pos x="96" y="94"/>
                  </a:cxn>
                  <a:cxn ang="0">
                    <a:pos x="89" y="110"/>
                  </a:cxn>
                  <a:cxn ang="0">
                    <a:pos x="86" y="121"/>
                  </a:cxn>
                  <a:cxn ang="0">
                    <a:pos x="74" y="137"/>
                  </a:cxn>
                  <a:cxn ang="0">
                    <a:pos x="10" y="149"/>
                  </a:cxn>
                  <a:cxn ang="0">
                    <a:pos x="10" y="238"/>
                  </a:cxn>
                  <a:cxn ang="0">
                    <a:pos x="13" y="315"/>
                  </a:cxn>
                  <a:cxn ang="0">
                    <a:pos x="23" y="362"/>
                  </a:cxn>
                  <a:cxn ang="0">
                    <a:pos x="27" y="377"/>
                  </a:cxn>
                  <a:cxn ang="0">
                    <a:pos x="39" y="380"/>
                  </a:cxn>
                  <a:cxn ang="0">
                    <a:pos x="62" y="379"/>
                  </a:cxn>
                  <a:cxn ang="0">
                    <a:pos x="95" y="373"/>
                  </a:cxn>
                  <a:cxn ang="0">
                    <a:pos x="237" y="323"/>
                  </a:cxn>
                  <a:cxn ang="0">
                    <a:pos x="276" y="331"/>
                  </a:cxn>
                  <a:cxn ang="0">
                    <a:pos x="306" y="341"/>
                  </a:cxn>
                  <a:cxn ang="0">
                    <a:pos x="324" y="353"/>
                  </a:cxn>
                  <a:cxn ang="0">
                    <a:pos x="359" y="394"/>
                  </a:cxn>
                  <a:cxn ang="0">
                    <a:pos x="388" y="430"/>
                  </a:cxn>
                  <a:cxn ang="0">
                    <a:pos x="407" y="436"/>
                  </a:cxn>
                  <a:cxn ang="0">
                    <a:pos x="436" y="438"/>
                  </a:cxn>
                  <a:cxn ang="0">
                    <a:pos x="483" y="406"/>
                  </a:cxn>
                  <a:cxn ang="0">
                    <a:pos x="495" y="391"/>
                  </a:cxn>
                  <a:cxn ang="0">
                    <a:pos x="509" y="371"/>
                  </a:cxn>
                  <a:cxn ang="0">
                    <a:pos x="509" y="334"/>
                  </a:cxn>
                  <a:cxn ang="0">
                    <a:pos x="551" y="219"/>
                  </a:cxn>
                  <a:cxn ang="0">
                    <a:pos x="521" y="166"/>
                  </a:cxn>
                  <a:cxn ang="0">
                    <a:pos x="506" y="146"/>
                  </a:cxn>
                  <a:cxn ang="0">
                    <a:pos x="469" y="118"/>
                  </a:cxn>
                  <a:cxn ang="0">
                    <a:pos x="436" y="54"/>
                  </a:cxn>
                  <a:cxn ang="0">
                    <a:pos x="386" y="81"/>
                  </a:cxn>
                </a:cxnLst>
                <a:rect l="0" t="0" r="r" b="b"/>
                <a:pathLst>
                  <a:path w="551" h="438">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7" name="Freeform 23"/>
              <p:cNvSpPr/>
              <p:nvPr/>
            </p:nvSpPr>
            <p:spPr bwMode="auto">
              <a:xfrm>
                <a:off x="4108564" y="3782778"/>
                <a:ext cx="184047" cy="72945"/>
              </a:xfrm>
              <a:custGeom>
                <a:avLst/>
                <a:gdLst/>
                <a:ahLst/>
                <a:cxnLst>
                  <a:cxn ang="0">
                    <a:pos x="65" y="65"/>
                  </a:cxn>
                  <a:cxn ang="0">
                    <a:pos x="35" y="46"/>
                  </a:cxn>
                  <a:cxn ang="0">
                    <a:pos x="0" y="16"/>
                  </a:cxn>
                  <a:cxn ang="0">
                    <a:pos x="31" y="0"/>
                  </a:cxn>
                  <a:cxn ang="0">
                    <a:pos x="73" y="3"/>
                  </a:cxn>
                  <a:cxn ang="0">
                    <a:pos x="123" y="11"/>
                  </a:cxn>
                  <a:cxn ang="0">
                    <a:pos x="100" y="38"/>
                  </a:cxn>
                  <a:cxn ang="0">
                    <a:pos x="65" y="65"/>
                  </a:cxn>
                </a:cxnLst>
                <a:rect l="0" t="0" r="r" b="b"/>
                <a:pathLst>
                  <a:path w="123" h="65">
                    <a:moveTo>
                      <a:pt x="65" y="65"/>
                    </a:moveTo>
                    <a:lnTo>
                      <a:pt x="35" y="46"/>
                    </a:lnTo>
                    <a:lnTo>
                      <a:pt x="0" y="16"/>
                    </a:lnTo>
                    <a:lnTo>
                      <a:pt x="31" y="0"/>
                    </a:lnTo>
                    <a:lnTo>
                      <a:pt x="73" y="3"/>
                    </a:lnTo>
                    <a:lnTo>
                      <a:pt x="123" y="11"/>
                    </a:lnTo>
                    <a:lnTo>
                      <a:pt x="100" y="38"/>
                    </a:lnTo>
                    <a:lnTo>
                      <a:pt x="65" y="65"/>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8" name="Freeform 24"/>
              <p:cNvSpPr/>
              <p:nvPr/>
            </p:nvSpPr>
            <p:spPr bwMode="auto">
              <a:xfrm>
                <a:off x="4648732" y="3782778"/>
                <a:ext cx="172076" cy="132424"/>
              </a:xfrm>
              <a:custGeom>
                <a:avLst/>
                <a:gdLst/>
                <a:ahLst/>
                <a:cxnLst>
                  <a:cxn ang="0">
                    <a:pos x="42" y="118"/>
                  </a:cxn>
                  <a:cxn ang="0">
                    <a:pos x="0" y="100"/>
                  </a:cxn>
                  <a:cxn ang="0">
                    <a:pos x="42" y="53"/>
                  </a:cxn>
                  <a:cxn ang="0">
                    <a:pos x="42" y="3"/>
                  </a:cxn>
                  <a:cxn ang="0">
                    <a:pos x="76" y="0"/>
                  </a:cxn>
                  <a:cxn ang="0">
                    <a:pos x="115" y="0"/>
                  </a:cxn>
                  <a:cxn ang="0">
                    <a:pos x="107" y="53"/>
                  </a:cxn>
                  <a:cxn ang="0">
                    <a:pos x="68" y="88"/>
                  </a:cxn>
                  <a:cxn ang="0">
                    <a:pos x="42" y="118"/>
                  </a:cxn>
                </a:cxnLst>
                <a:rect l="0" t="0" r="r" b="b"/>
                <a:pathLst>
                  <a:path w="115" h="118">
                    <a:moveTo>
                      <a:pt x="42" y="118"/>
                    </a:moveTo>
                    <a:lnTo>
                      <a:pt x="0" y="100"/>
                    </a:lnTo>
                    <a:lnTo>
                      <a:pt x="42" y="53"/>
                    </a:lnTo>
                    <a:lnTo>
                      <a:pt x="42" y="3"/>
                    </a:lnTo>
                    <a:lnTo>
                      <a:pt x="76" y="0"/>
                    </a:lnTo>
                    <a:lnTo>
                      <a:pt x="115" y="0"/>
                    </a:lnTo>
                    <a:lnTo>
                      <a:pt x="107" y="53"/>
                    </a:lnTo>
                    <a:lnTo>
                      <a:pt x="68" y="88"/>
                    </a:lnTo>
                    <a:lnTo>
                      <a:pt x="42" y="118"/>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9" name="Freeform 25"/>
              <p:cNvSpPr/>
              <p:nvPr/>
            </p:nvSpPr>
            <p:spPr bwMode="auto">
              <a:xfrm>
                <a:off x="4775918" y="3666066"/>
                <a:ext cx="160106" cy="95390"/>
              </a:xfrm>
              <a:custGeom>
                <a:avLst/>
                <a:gdLst/>
                <a:ahLst/>
                <a:cxnLst>
                  <a:cxn ang="0">
                    <a:pos x="25" y="77"/>
                  </a:cxn>
                  <a:cxn ang="0">
                    <a:pos x="0" y="27"/>
                  </a:cxn>
                  <a:cxn ang="0">
                    <a:pos x="25" y="0"/>
                  </a:cxn>
                  <a:cxn ang="0">
                    <a:pos x="30" y="3"/>
                  </a:cxn>
                  <a:cxn ang="0">
                    <a:pos x="42" y="12"/>
                  </a:cxn>
                  <a:cxn ang="0">
                    <a:pos x="57" y="20"/>
                  </a:cxn>
                  <a:cxn ang="0">
                    <a:pos x="65" y="23"/>
                  </a:cxn>
                  <a:cxn ang="0">
                    <a:pos x="72" y="23"/>
                  </a:cxn>
                  <a:cxn ang="0">
                    <a:pos x="86" y="24"/>
                  </a:cxn>
                  <a:cxn ang="0">
                    <a:pos x="92" y="26"/>
                  </a:cxn>
                  <a:cxn ang="0">
                    <a:pos x="98" y="27"/>
                  </a:cxn>
                  <a:cxn ang="0">
                    <a:pos x="102" y="30"/>
                  </a:cxn>
                  <a:cxn ang="0">
                    <a:pos x="105" y="35"/>
                  </a:cxn>
                  <a:cxn ang="0">
                    <a:pos x="107" y="40"/>
                  </a:cxn>
                  <a:cxn ang="0">
                    <a:pos x="107" y="47"/>
                  </a:cxn>
                  <a:cxn ang="0">
                    <a:pos x="104" y="53"/>
                  </a:cxn>
                  <a:cxn ang="0">
                    <a:pos x="99" y="59"/>
                  </a:cxn>
                  <a:cxn ang="0">
                    <a:pos x="95" y="65"/>
                  </a:cxn>
                  <a:cxn ang="0">
                    <a:pos x="89" y="71"/>
                  </a:cxn>
                  <a:cxn ang="0">
                    <a:pos x="80" y="79"/>
                  </a:cxn>
                  <a:cxn ang="0">
                    <a:pos x="75" y="80"/>
                  </a:cxn>
                  <a:cxn ang="0">
                    <a:pos x="49" y="85"/>
                  </a:cxn>
                  <a:cxn ang="0">
                    <a:pos x="25" y="77"/>
                  </a:cxn>
                </a:cxnLst>
                <a:rect l="0" t="0" r="r" b="b"/>
                <a:pathLst>
                  <a:path w="107" h="85">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54" name="Oval 162"/>
              <p:cNvSpPr>
                <a:spLocks noChangeArrowheads="1"/>
              </p:cNvSpPr>
              <p:nvPr/>
            </p:nvSpPr>
            <p:spPr bwMode="auto">
              <a:xfrm>
                <a:off x="3912548" y="3456208"/>
                <a:ext cx="136165" cy="102123"/>
              </a:xfrm>
              <a:prstGeom prst="ellipse">
                <a:avLst/>
              </a:prstGeom>
              <a:grpFill/>
              <a:ln w="19050" cmpd="sng">
                <a:solidFill>
                  <a:schemeClr val="bg1"/>
                </a:solidFill>
                <a:round/>
              </a:ln>
            </p:spPr>
            <p:txBody>
              <a:bodyPr wrap="none" anchor="ctr"/>
              <a:lstStyle/>
              <a:p>
                <a:pPr algn="ctr"/>
                <a:endParaRPr lang="ko-KR" altLang="en-US" sz="1400">
                  <a:cs typeface="+mn-ea"/>
                  <a:sym typeface="+mn-lt"/>
                </a:endParaRPr>
              </a:p>
            </p:txBody>
          </p:sp>
        </p:grpSp>
        <p:grpSp>
          <p:nvGrpSpPr>
            <p:cNvPr id="11" name="组合 10"/>
            <p:cNvGrpSpPr/>
            <p:nvPr/>
          </p:nvGrpSpPr>
          <p:grpSpPr>
            <a:xfrm>
              <a:off x="1454384" y="1323550"/>
              <a:ext cx="3344779" cy="2049329"/>
              <a:chOff x="858579" y="1099520"/>
              <a:chExt cx="4225579" cy="2588990"/>
            </a:xfrm>
            <a:grpFill/>
          </p:grpSpPr>
          <p:grpSp>
            <p:nvGrpSpPr>
              <p:cNvPr id="9" name="组合 8"/>
              <p:cNvGrpSpPr/>
              <p:nvPr/>
            </p:nvGrpSpPr>
            <p:grpSpPr>
              <a:xfrm>
                <a:off x="858579" y="1099520"/>
                <a:ext cx="4225579" cy="2588990"/>
                <a:chOff x="858579" y="1099520"/>
                <a:chExt cx="4225579" cy="2588990"/>
              </a:xfrm>
              <a:grpFill/>
            </p:grpSpPr>
            <p:grpSp>
              <p:nvGrpSpPr>
                <p:cNvPr id="5" name="组合 4"/>
                <p:cNvGrpSpPr/>
                <p:nvPr/>
              </p:nvGrpSpPr>
              <p:grpSpPr>
                <a:xfrm>
                  <a:off x="858579" y="1099520"/>
                  <a:ext cx="4225579" cy="2588990"/>
                  <a:chOff x="858579" y="1099520"/>
                  <a:chExt cx="4225579" cy="2588990"/>
                </a:xfrm>
                <a:grpFill/>
              </p:grpSpPr>
              <p:sp>
                <p:nvSpPr>
                  <p:cNvPr id="30724" name="Freeform 10"/>
                  <p:cNvSpPr/>
                  <p:nvPr/>
                </p:nvSpPr>
                <p:spPr bwMode="auto">
                  <a:xfrm>
                    <a:off x="858579" y="1099520"/>
                    <a:ext cx="4225579" cy="2588990"/>
                  </a:xfrm>
                  <a:custGeom>
                    <a:avLst/>
                    <a:gdLst/>
                    <a:ahLst/>
                    <a:cxnLst>
                      <a:cxn ang="0">
                        <a:pos x="2687" y="563"/>
                      </a:cxn>
                      <a:cxn ang="0">
                        <a:pos x="2731" y="500"/>
                      </a:cxn>
                      <a:cxn ang="0">
                        <a:pos x="2817" y="511"/>
                      </a:cxn>
                      <a:cxn ang="0">
                        <a:pos x="2784" y="462"/>
                      </a:cxn>
                      <a:cxn ang="0">
                        <a:pos x="2671" y="367"/>
                      </a:cxn>
                      <a:cxn ang="0">
                        <a:pos x="2577" y="397"/>
                      </a:cxn>
                      <a:cxn ang="0">
                        <a:pos x="2430" y="370"/>
                      </a:cxn>
                      <a:cxn ang="0">
                        <a:pos x="2159" y="248"/>
                      </a:cxn>
                      <a:cxn ang="0">
                        <a:pos x="2032" y="304"/>
                      </a:cxn>
                      <a:cxn ang="0">
                        <a:pos x="1771" y="195"/>
                      </a:cxn>
                      <a:cxn ang="0">
                        <a:pos x="1747" y="49"/>
                      </a:cxn>
                      <a:cxn ang="0">
                        <a:pos x="1328" y="246"/>
                      </a:cxn>
                      <a:cxn ang="0">
                        <a:pos x="1316" y="295"/>
                      </a:cxn>
                      <a:cxn ang="0">
                        <a:pos x="1258" y="449"/>
                      </a:cxn>
                      <a:cxn ang="0">
                        <a:pos x="1208" y="384"/>
                      </a:cxn>
                      <a:cxn ang="0">
                        <a:pos x="1138" y="325"/>
                      </a:cxn>
                      <a:cxn ang="0">
                        <a:pos x="1110" y="391"/>
                      </a:cxn>
                      <a:cxn ang="0">
                        <a:pos x="915" y="441"/>
                      </a:cxn>
                      <a:cxn ang="0">
                        <a:pos x="696" y="489"/>
                      </a:cxn>
                      <a:cxn ang="0">
                        <a:pos x="780" y="494"/>
                      </a:cxn>
                      <a:cxn ang="0">
                        <a:pos x="658" y="381"/>
                      </a:cxn>
                      <a:cxn ang="0">
                        <a:pos x="516" y="394"/>
                      </a:cxn>
                      <a:cxn ang="0">
                        <a:pos x="306" y="640"/>
                      </a:cxn>
                      <a:cxn ang="0">
                        <a:pos x="557" y="541"/>
                      </a:cxn>
                      <a:cxn ang="0">
                        <a:pos x="545" y="597"/>
                      </a:cxn>
                      <a:cxn ang="0">
                        <a:pos x="633" y="701"/>
                      </a:cxn>
                      <a:cxn ang="0">
                        <a:pos x="355" y="797"/>
                      </a:cxn>
                      <a:cxn ang="0">
                        <a:pos x="205" y="1033"/>
                      </a:cxn>
                      <a:cxn ang="0">
                        <a:pos x="95" y="1146"/>
                      </a:cxn>
                      <a:cxn ang="0">
                        <a:pos x="344" y="1072"/>
                      </a:cxn>
                      <a:cxn ang="0">
                        <a:pos x="433" y="1084"/>
                      </a:cxn>
                      <a:cxn ang="0">
                        <a:pos x="563" y="1163"/>
                      </a:cxn>
                      <a:cxn ang="0">
                        <a:pos x="687" y="1051"/>
                      </a:cxn>
                      <a:cxn ang="0">
                        <a:pos x="762" y="1105"/>
                      </a:cxn>
                      <a:cxn ang="0">
                        <a:pos x="675" y="1206"/>
                      </a:cxn>
                      <a:cxn ang="0">
                        <a:pos x="640" y="1291"/>
                      </a:cxn>
                      <a:cxn ang="0">
                        <a:pos x="127" y="1268"/>
                      </a:cxn>
                      <a:cxn ang="0">
                        <a:pos x="18" y="1554"/>
                      </a:cxn>
                      <a:cxn ang="0">
                        <a:pos x="121" y="1693"/>
                      </a:cxn>
                      <a:cxn ang="0">
                        <a:pos x="350" y="1800"/>
                      </a:cxn>
                      <a:cxn ang="0">
                        <a:pos x="405" y="1963"/>
                      </a:cxn>
                      <a:cxn ang="0">
                        <a:pos x="620" y="2245"/>
                      </a:cxn>
                      <a:cxn ang="0">
                        <a:pos x="800" y="1961"/>
                      </a:cxn>
                      <a:cxn ang="0">
                        <a:pos x="936" y="1629"/>
                      </a:cxn>
                      <a:cxn ang="0">
                        <a:pos x="824" y="1588"/>
                      </a:cxn>
                      <a:cxn ang="0">
                        <a:pos x="820" y="1510"/>
                      </a:cxn>
                      <a:cxn ang="0">
                        <a:pos x="962" y="1347"/>
                      </a:cxn>
                      <a:cxn ang="0">
                        <a:pos x="1292" y="1637"/>
                      </a:cxn>
                      <a:cxn ang="0">
                        <a:pos x="1451" y="1466"/>
                      </a:cxn>
                      <a:cxn ang="0">
                        <a:pos x="1552" y="1560"/>
                      </a:cxn>
                      <a:cxn ang="0">
                        <a:pos x="1664" y="1753"/>
                      </a:cxn>
                      <a:cxn ang="0">
                        <a:pos x="1645" y="1665"/>
                      </a:cxn>
                      <a:cxn ang="0">
                        <a:pos x="1670" y="1629"/>
                      </a:cxn>
                      <a:cxn ang="0">
                        <a:pos x="1724" y="1448"/>
                      </a:cxn>
                      <a:cxn ang="0">
                        <a:pos x="1824" y="1409"/>
                      </a:cxn>
                      <a:cxn ang="0">
                        <a:pos x="1878" y="1229"/>
                      </a:cxn>
                      <a:cxn ang="0">
                        <a:pos x="2067" y="1060"/>
                      </a:cxn>
                      <a:cxn ang="0">
                        <a:pos x="2136" y="837"/>
                      </a:cxn>
                      <a:cxn ang="0">
                        <a:pos x="2369" y="708"/>
                      </a:cxn>
                      <a:cxn ang="0">
                        <a:pos x="2434" y="835"/>
                      </a:cxn>
                      <a:cxn ang="0">
                        <a:pos x="2486" y="674"/>
                      </a:cxn>
                    </a:cxnLst>
                    <a:rect l="0" t="0" r="r" b="b"/>
                    <a:pathLst>
                      <a:path w="2824" h="2307">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5" name="Freeform 11"/>
                  <p:cNvSpPr/>
                  <p:nvPr/>
                </p:nvSpPr>
                <p:spPr bwMode="auto">
                  <a:xfrm>
                    <a:off x="4108564" y="2050052"/>
                    <a:ext cx="64342" cy="179557"/>
                  </a:xfrm>
                  <a:custGeom>
                    <a:avLst/>
                    <a:gdLst/>
                    <a:ahLst/>
                    <a:cxnLst>
                      <a:cxn ang="0">
                        <a:pos x="5" y="160"/>
                      </a:cxn>
                      <a:cxn ang="0">
                        <a:pos x="35" y="145"/>
                      </a:cxn>
                      <a:cxn ang="0">
                        <a:pos x="35" y="107"/>
                      </a:cxn>
                      <a:cxn ang="0">
                        <a:pos x="43" y="65"/>
                      </a:cxn>
                      <a:cxn ang="0">
                        <a:pos x="35" y="11"/>
                      </a:cxn>
                      <a:cxn ang="0">
                        <a:pos x="23" y="0"/>
                      </a:cxn>
                      <a:cxn ang="0">
                        <a:pos x="8" y="26"/>
                      </a:cxn>
                      <a:cxn ang="0">
                        <a:pos x="8" y="88"/>
                      </a:cxn>
                      <a:cxn ang="0">
                        <a:pos x="0" y="138"/>
                      </a:cxn>
                      <a:cxn ang="0">
                        <a:pos x="5" y="160"/>
                      </a:cxn>
                    </a:cxnLst>
                    <a:rect l="0" t="0" r="r" b="b"/>
                    <a:pathLst>
                      <a:path w="43" h="160">
                        <a:moveTo>
                          <a:pt x="5" y="160"/>
                        </a:moveTo>
                        <a:lnTo>
                          <a:pt x="35" y="145"/>
                        </a:lnTo>
                        <a:lnTo>
                          <a:pt x="35" y="107"/>
                        </a:lnTo>
                        <a:lnTo>
                          <a:pt x="43" y="65"/>
                        </a:lnTo>
                        <a:lnTo>
                          <a:pt x="35" y="11"/>
                        </a:lnTo>
                        <a:lnTo>
                          <a:pt x="23" y="0"/>
                        </a:lnTo>
                        <a:lnTo>
                          <a:pt x="8" y="26"/>
                        </a:lnTo>
                        <a:lnTo>
                          <a:pt x="8" y="88"/>
                        </a:lnTo>
                        <a:lnTo>
                          <a:pt x="0" y="138"/>
                        </a:lnTo>
                        <a:lnTo>
                          <a:pt x="5" y="16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6" name="Freeform 12"/>
                  <p:cNvSpPr/>
                  <p:nvPr/>
                </p:nvSpPr>
                <p:spPr bwMode="auto">
                  <a:xfrm>
                    <a:off x="4063674" y="2268887"/>
                    <a:ext cx="119705" cy="56111"/>
                  </a:xfrm>
                  <a:custGeom>
                    <a:avLst/>
                    <a:gdLst/>
                    <a:ahLst/>
                    <a:cxnLst>
                      <a:cxn ang="0">
                        <a:pos x="27" y="47"/>
                      </a:cxn>
                      <a:cxn ang="0">
                        <a:pos x="0" y="50"/>
                      </a:cxn>
                      <a:cxn ang="0">
                        <a:pos x="18" y="7"/>
                      </a:cxn>
                      <a:cxn ang="0">
                        <a:pos x="50" y="0"/>
                      </a:cxn>
                      <a:cxn ang="0">
                        <a:pos x="80" y="30"/>
                      </a:cxn>
                      <a:cxn ang="0">
                        <a:pos x="61" y="50"/>
                      </a:cxn>
                      <a:cxn ang="0">
                        <a:pos x="27" y="47"/>
                      </a:cxn>
                    </a:cxnLst>
                    <a:rect l="0" t="0" r="r" b="b"/>
                    <a:pathLst>
                      <a:path w="80" h="50">
                        <a:moveTo>
                          <a:pt x="27" y="47"/>
                        </a:moveTo>
                        <a:lnTo>
                          <a:pt x="0" y="50"/>
                        </a:lnTo>
                        <a:lnTo>
                          <a:pt x="18" y="7"/>
                        </a:lnTo>
                        <a:lnTo>
                          <a:pt x="50" y="0"/>
                        </a:lnTo>
                        <a:lnTo>
                          <a:pt x="80" y="30"/>
                        </a:lnTo>
                        <a:lnTo>
                          <a:pt x="61" y="50"/>
                        </a:lnTo>
                        <a:lnTo>
                          <a:pt x="27" y="47"/>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7" name="Freeform 13"/>
                  <p:cNvSpPr/>
                  <p:nvPr/>
                </p:nvSpPr>
                <p:spPr bwMode="auto">
                  <a:xfrm>
                    <a:off x="3873643" y="2346321"/>
                    <a:ext cx="242402" cy="162724"/>
                  </a:xfrm>
                  <a:custGeom>
                    <a:avLst/>
                    <a:gdLst/>
                    <a:ahLst/>
                    <a:cxnLst>
                      <a:cxn ang="0">
                        <a:pos x="135" y="8"/>
                      </a:cxn>
                      <a:cxn ang="0">
                        <a:pos x="115" y="28"/>
                      </a:cxn>
                      <a:cxn ang="0">
                        <a:pos x="100" y="46"/>
                      </a:cxn>
                      <a:cxn ang="0">
                        <a:pos x="88" y="50"/>
                      </a:cxn>
                      <a:cxn ang="0">
                        <a:pos x="73" y="61"/>
                      </a:cxn>
                      <a:cxn ang="0">
                        <a:pos x="70" y="88"/>
                      </a:cxn>
                      <a:cxn ang="0">
                        <a:pos x="23" y="88"/>
                      </a:cxn>
                      <a:cxn ang="0">
                        <a:pos x="0" y="111"/>
                      </a:cxn>
                      <a:cxn ang="0">
                        <a:pos x="23" y="135"/>
                      </a:cxn>
                      <a:cxn ang="0">
                        <a:pos x="62" y="142"/>
                      </a:cxn>
                      <a:cxn ang="0">
                        <a:pos x="85" y="145"/>
                      </a:cxn>
                      <a:cxn ang="0">
                        <a:pos x="115" y="130"/>
                      </a:cxn>
                      <a:cxn ang="0">
                        <a:pos x="130" y="77"/>
                      </a:cxn>
                      <a:cxn ang="0">
                        <a:pos x="150" y="50"/>
                      </a:cxn>
                      <a:cxn ang="0">
                        <a:pos x="162" y="23"/>
                      </a:cxn>
                      <a:cxn ang="0">
                        <a:pos x="162" y="0"/>
                      </a:cxn>
                      <a:cxn ang="0">
                        <a:pos x="135" y="8"/>
                      </a:cxn>
                    </a:cxnLst>
                    <a:rect l="0" t="0" r="r" b="b"/>
                    <a:pathLst>
                      <a:path w="162" h="145">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8" name="Freeform 14"/>
                  <p:cNvSpPr/>
                  <p:nvPr/>
                </p:nvSpPr>
                <p:spPr bwMode="auto">
                  <a:xfrm>
                    <a:off x="3840725" y="2509044"/>
                    <a:ext cx="67334" cy="35911"/>
                  </a:xfrm>
                  <a:custGeom>
                    <a:avLst/>
                    <a:gdLst/>
                    <a:ahLst/>
                    <a:cxnLst>
                      <a:cxn ang="0">
                        <a:pos x="18" y="27"/>
                      </a:cxn>
                      <a:cxn ang="0">
                        <a:pos x="0" y="8"/>
                      </a:cxn>
                      <a:cxn ang="0">
                        <a:pos x="27" y="0"/>
                      </a:cxn>
                      <a:cxn ang="0">
                        <a:pos x="45" y="12"/>
                      </a:cxn>
                      <a:cxn ang="0">
                        <a:pos x="37" y="32"/>
                      </a:cxn>
                      <a:cxn ang="0">
                        <a:pos x="18" y="27"/>
                      </a:cxn>
                    </a:cxnLst>
                    <a:rect l="0" t="0" r="r" b="b"/>
                    <a:pathLst>
                      <a:path w="45" h="32">
                        <a:moveTo>
                          <a:pt x="18" y="27"/>
                        </a:moveTo>
                        <a:lnTo>
                          <a:pt x="0" y="8"/>
                        </a:lnTo>
                        <a:lnTo>
                          <a:pt x="27" y="0"/>
                        </a:lnTo>
                        <a:lnTo>
                          <a:pt x="45" y="12"/>
                        </a:lnTo>
                        <a:lnTo>
                          <a:pt x="37" y="32"/>
                        </a:lnTo>
                        <a:lnTo>
                          <a:pt x="18" y="27"/>
                        </a:lnTo>
                        <a:close/>
                      </a:path>
                    </a:pathLst>
                  </a:custGeom>
                  <a:grpFill/>
                  <a:ln w="25400" cmpd="sng">
                    <a:noFill/>
                    <a:round/>
                  </a:ln>
                  <a:effectLst/>
                </p:spPr>
                <p:txBody>
                  <a:bodyPr/>
                  <a:lstStyle/>
                  <a:p>
                    <a:endParaRPr lang="zh-CN" altLang="en-US" sz="1400">
                      <a:cs typeface="+mn-ea"/>
                      <a:sym typeface="+mn-lt"/>
                    </a:endParaRPr>
                  </a:p>
                </p:txBody>
              </p:sp>
              <p:sp>
                <p:nvSpPr>
                  <p:cNvPr id="30729" name="Freeform 15"/>
                  <p:cNvSpPr/>
                  <p:nvPr/>
                </p:nvSpPr>
                <p:spPr bwMode="auto">
                  <a:xfrm>
                    <a:off x="3643212" y="2657179"/>
                    <a:ext cx="100253" cy="54990"/>
                  </a:xfrm>
                  <a:custGeom>
                    <a:avLst/>
                    <a:gdLst/>
                    <a:ahLst/>
                    <a:cxnLst>
                      <a:cxn ang="0">
                        <a:pos x="25" y="49"/>
                      </a:cxn>
                      <a:cxn ang="0">
                        <a:pos x="47" y="37"/>
                      </a:cxn>
                      <a:cxn ang="0">
                        <a:pos x="67" y="7"/>
                      </a:cxn>
                      <a:cxn ang="0">
                        <a:pos x="40" y="0"/>
                      </a:cxn>
                      <a:cxn ang="0">
                        <a:pos x="0" y="30"/>
                      </a:cxn>
                      <a:cxn ang="0">
                        <a:pos x="25" y="49"/>
                      </a:cxn>
                    </a:cxnLst>
                    <a:rect l="0" t="0" r="r" b="b"/>
                    <a:pathLst>
                      <a:path w="67" h="49">
                        <a:moveTo>
                          <a:pt x="25" y="49"/>
                        </a:moveTo>
                        <a:lnTo>
                          <a:pt x="47" y="37"/>
                        </a:lnTo>
                        <a:lnTo>
                          <a:pt x="67" y="7"/>
                        </a:lnTo>
                        <a:lnTo>
                          <a:pt x="40" y="0"/>
                        </a:lnTo>
                        <a:lnTo>
                          <a:pt x="0" y="30"/>
                        </a:lnTo>
                        <a:lnTo>
                          <a:pt x="25" y="49"/>
                        </a:lnTo>
                        <a:close/>
                      </a:path>
                    </a:pathLst>
                  </a:custGeom>
                  <a:grpFill/>
                  <a:ln w="25400" cmpd="sng">
                    <a:noFill/>
                    <a:round/>
                  </a:ln>
                  <a:effectLst/>
                </p:spPr>
                <p:txBody>
                  <a:bodyPr/>
                  <a:lstStyle/>
                  <a:p>
                    <a:endParaRPr lang="zh-CN" altLang="en-US" sz="1400">
                      <a:cs typeface="+mn-ea"/>
                      <a:sym typeface="+mn-lt"/>
                    </a:endParaRPr>
                  </a:p>
                </p:txBody>
              </p:sp>
              <p:sp>
                <p:nvSpPr>
                  <p:cNvPr id="30731" name="Freeform 17"/>
                  <p:cNvSpPr/>
                  <p:nvPr/>
                </p:nvSpPr>
                <p:spPr bwMode="auto">
                  <a:xfrm>
                    <a:off x="2107998" y="3257573"/>
                    <a:ext cx="178061" cy="244646"/>
                  </a:xfrm>
                  <a:custGeom>
                    <a:avLst/>
                    <a:gdLst/>
                    <a:ahLst/>
                    <a:cxnLst>
                      <a:cxn ang="0">
                        <a:pos x="119" y="70"/>
                      </a:cxn>
                      <a:cxn ang="0">
                        <a:pos x="107" y="23"/>
                      </a:cxn>
                      <a:cxn ang="0">
                        <a:pos x="92" y="0"/>
                      </a:cxn>
                      <a:cxn ang="0">
                        <a:pos x="72" y="23"/>
                      </a:cxn>
                      <a:cxn ang="0">
                        <a:pos x="35" y="58"/>
                      </a:cxn>
                      <a:cxn ang="0">
                        <a:pos x="29" y="62"/>
                      </a:cxn>
                      <a:cxn ang="0">
                        <a:pos x="18" y="71"/>
                      </a:cxn>
                      <a:cxn ang="0">
                        <a:pos x="10" y="77"/>
                      </a:cxn>
                      <a:cxn ang="0">
                        <a:pos x="6" y="85"/>
                      </a:cxn>
                      <a:cxn ang="0">
                        <a:pos x="1" y="93"/>
                      </a:cxn>
                      <a:cxn ang="0">
                        <a:pos x="0" y="100"/>
                      </a:cxn>
                      <a:cxn ang="0">
                        <a:pos x="1" y="117"/>
                      </a:cxn>
                      <a:cxn ang="0">
                        <a:pos x="6" y="136"/>
                      </a:cxn>
                      <a:cxn ang="0">
                        <a:pos x="12" y="157"/>
                      </a:cxn>
                      <a:cxn ang="0">
                        <a:pos x="12" y="200"/>
                      </a:cxn>
                      <a:cxn ang="0">
                        <a:pos x="16" y="204"/>
                      </a:cxn>
                      <a:cxn ang="0">
                        <a:pos x="30" y="212"/>
                      </a:cxn>
                      <a:cxn ang="0">
                        <a:pos x="36" y="215"/>
                      </a:cxn>
                      <a:cxn ang="0">
                        <a:pos x="42" y="218"/>
                      </a:cxn>
                      <a:cxn ang="0">
                        <a:pos x="47" y="218"/>
                      </a:cxn>
                      <a:cxn ang="0">
                        <a:pos x="48" y="216"/>
                      </a:cxn>
                      <a:cxn ang="0">
                        <a:pos x="50" y="215"/>
                      </a:cxn>
                      <a:cxn ang="0">
                        <a:pos x="65" y="160"/>
                      </a:cxn>
                      <a:cxn ang="0">
                        <a:pos x="89" y="103"/>
                      </a:cxn>
                      <a:cxn ang="0">
                        <a:pos x="119" y="70"/>
                      </a:cxn>
                    </a:cxnLst>
                    <a:rect l="0" t="0" r="r" b="b"/>
                    <a:pathLst>
                      <a:path w="119" h="218">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57" name="Oval 159"/>
                  <p:cNvSpPr>
                    <a:spLocks noChangeArrowheads="1"/>
                  </p:cNvSpPr>
                  <p:nvPr/>
                </p:nvSpPr>
                <p:spPr bwMode="auto">
                  <a:xfrm>
                    <a:off x="3590840" y="2183597"/>
                    <a:ext cx="136165" cy="102123"/>
                  </a:xfrm>
                  <a:prstGeom prst="ellipse">
                    <a:avLst/>
                  </a:prstGeom>
                  <a:grpFill/>
                  <a:ln w="19050" cmpd="sng">
                    <a:solidFill>
                      <a:schemeClr val="bg1"/>
                    </a:solidFill>
                    <a:round/>
                  </a:ln>
                </p:spPr>
                <p:txBody>
                  <a:bodyPr wrap="none" anchor="ctr"/>
                  <a:lstStyle/>
                  <a:p>
                    <a:pPr algn="ctr"/>
                    <a:endParaRPr lang="ko-KR" altLang="en-US" sz="1400">
                      <a:cs typeface="+mn-ea"/>
                      <a:sym typeface="+mn-lt"/>
                    </a:endParaRPr>
                  </a:p>
                </p:txBody>
              </p:sp>
            </p:grpSp>
            <p:sp>
              <p:nvSpPr>
                <p:cNvPr id="30760" name="Oval 160"/>
                <p:cNvSpPr>
                  <a:spLocks noChangeArrowheads="1"/>
                </p:cNvSpPr>
                <p:nvPr/>
              </p:nvSpPr>
              <p:spPr bwMode="auto">
                <a:xfrm>
                  <a:off x="2283066" y="1725726"/>
                  <a:ext cx="136165" cy="102123"/>
                </a:xfrm>
                <a:prstGeom prst="ellipse">
                  <a:avLst/>
                </a:prstGeom>
                <a:grpFill/>
                <a:ln w="19050" cmpd="sng">
                  <a:solidFill>
                    <a:schemeClr val="bg1"/>
                  </a:solidFill>
                  <a:round/>
                </a:ln>
              </p:spPr>
              <p:txBody>
                <a:bodyPr wrap="none" anchor="ctr"/>
                <a:lstStyle/>
                <a:p>
                  <a:pPr algn="ctr"/>
                  <a:endParaRPr lang="ko-KR" altLang="en-US" sz="1400">
                    <a:cs typeface="+mn-ea"/>
                    <a:sym typeface="+mn-lt"/>
                  </a:endParaRPr>
                </a:p>
              </p:txBody>
            </p:sp>
          </p:grpSp>
          <p:sp>
            <p:nvSpPr>
              <p:cNvPr id="30752" name="Oval 161"/>
              <p:cNvSpPr>
                <a:spLocks noChangeArrowheads="1"/>
              </p:cNvSpPr>
              <p:nvPr/>
            </p:nvSpPr>
            <p:spPr bwMode="auto">
              <a:xfrm>
                <a:off x="1739906" y="2947837"/>
                <a:ext cx="136165" cy="102123"/>
              </a:xfrm>
              <a:prstGeom prst="ellipse">
                <a:avLst/>
              </a:prstGeom>
              <a:grpFill/>
              <a:ln w="19050" cmpd="sng">
                <a:solidFill>
                  <a:schemeClr val="bg1"/>
                </a:solidFill>
                <a:round/>
              </a:ln>
            </p:spPr>
            <p:txBody>
              <a:bodyPr wrap="none" anchor="ctr"/>
              <a:lstStyle/>
              <a:p>
                <a:pPr algn="ctr"/>
                <a:endParaRPr lang="ko-KR" altLang="en-US" sz="1400">
                  <a:cs typeface="+mn-ea"/>
                  <a:sym typeface="+mn-lt"/>
                </a:endParaRPr>
              </a:p>
            </p:txBody>
          </p:sp>
        </p:grpSp>
      </p:grpSp>
      <p:cxnSp>
        <p:nvCxnSpPr>
          <p:cNvPr id="30749" name="AutoShape 108"/>
          <p:cNvCxnSpPr>
            <a:cxnSpLocks noChangeShapeType="1"/>
            <a:endCxn id="30748" idx="2"/>
          </p:cNvCxnSpPr>
          <p:nvPr/>
        </p:nvCxnSpPr>
        <p:spPr bwMode="auto">
          <a:xfrm flipH="1" flipV="1">
            <a:off x="6585250" y="3103327"/>
            <a:ext cx="829416" cy="764827"/>
          </a:xfrm>
          <a:prstGeom prst="straightConnector1">
            <a:avLst/>
          </a:prstGeom>
          <a:noFill/>
          <a:ln w="9525" cmpd="sng">
            <a:solidFill>
              <a:srgbClr val="42B7CE"/>
            </a:solidFill>
            <a:round/>
          </a:ln>
        </p:spPr>
      </p:cxnSp>
      <p:cxnSp>
        <p:nvCxnSpPr>
          <p:cNvPr id="30751" name="AutoShape 166"/>
          <p:cNvCxnSpPr>
            <a:cxnSpLocks noChangeShapeType="1"/>
          </p:cNvCxnSpPr>
          <p:nvPr/>
        </p:nvCxnSpPr>
        <p:spPr bwMode="auto">
          <a:xfrm flipH="1" flipV="1">
            <a:off x="2193450" y="2861257"/>
            <a:ext cx="765130" cy="650242"/>
          </a:xfrm>
          <a:prstGeom prst="straightConnector1">
            <a:avLst/>
          </a:prstGeom>
          <a:noFill/>
          <a:ln w="9525" cmpd="sng">
            <a:solidFill>
              <a:srgbClr val="42B7CE"/>
            </a:solidFill>
            <a:round/>
          </a:ln>
        </p:spPr>
      </p:cxnSp>
      <p:cxnSp>
        <p:nvCxnSpPr>
          <p:cNvPr id="30746" name="AutoShape 107"/>
          <p:cNvCxnSpPr>
            <a:cxnSpLocks noChangeShapeType="1"/>
          </p:cNvCxnSpPr>
          <p:nvPr/>
        </p:nvCxnSpPr>
        <p:spPr bwMode="auto">
          <a:xfrm>
            <a:off x="5119400" y="1358239"/>
            <a:ext cx="499372" cy="449482"/>
          </a:xfrm>
          <a:prstGeom prst="straightConnector1">
            <a:avLst/>
          </a:prstGeom>
          <a:noFill/>
          <a:ln w="9525" cmpd="sng">
            <a:solidFill>
              <a:srgbClr val="42B7CE"/>
            </a:solidFill>
            <a:round/>
          </a:ln>
        </p:spPr>
      </p:cxnSp>
      <p:cxnSp>
        <p:nvCxnSpPr>
          <p:cNvPr id="30755" name="AutoShape 165"/>
          <p:cNvCxnSpPr>
            <a:cxnSpLocks noChangeShapeType="1"/>
            <a:stCxn id="30754" idx="5"/>
          </p:cNvCxnSpPr>
          <p:nvPr/>
        </p:nvCxnSpPr>
        <p:spPr bwMode="auto">
          <a:xfrm>
            <a:off x="3963776" y="3292683"/>
            <a:ext cx="654774" cy="575470"/>
          </a:xfrm>
          <a:prstGeom prst="straightConnector1">
            <a:avLst/>
          </a:prstGeom>
          <a:noFill/>
          <a:ln w="9525" cmpd="sng">
            <a:solidFill>
              <a:srgbClr val="42B7CE"/>
            </a:solidFill>
            <a:round/>
          </a:ln>
        </p:spPr>
      </p:cxnSp>
      <p:cxnSp>
        <p:nvCxnSpPr>
          <p:cNvPr id="30758" name="AutoShape 164"/>
          <p:cNvCxnSpPr>
            <a:cxnSpLocks noChangeShapeType="1"/>
          </p:cNvCxnSpPr>
          <p:nvPr/>
        </p:nvCxnSpPr>
        <p:spPr bwMode="auto">
          <a:xfrm>
            <a:off x="3684641" y="2298076"/>
            <a:ext cx="484425" cy="409510"/>
          </a:xfrm>
          <a:prstGeom prst="straightConnector1">
            <a:avLst/>
          </a:prstGeom>
          <a:noFill/>
          <a:ln w="9525" cmpd="sng">
            <a:solidFill>
              <a:srgbClr val="42B7CE"/>
            </a:solidFill>
            <a:round/>
          </a:ln>
        </p:spPr>
      </p:cxnSp>
      <p:cxnSp>
        <p:nvCxnSpPr>
          <p:cNvPr id="30761" name="AutoShape 163"/>
          <p:cNvCxnSpPr>
            <a:cxnSpLocks noChangeShapeType="1"/>
            <a:endCxn id="30760" idx="1"/>
          </p:cNvCxnSpPr>
          <p:nvPr/>
        </p:nvCxnSpPr>
        <p:spPr bwMode="auto">
          <a:xfrm>
            <a:off x="1885829" y="1289392"/>
            <a:ext cx="711899" cy="576361"/>
          </a:xfrm>
          <a:prstGeom prst="straightConnector1">
            <a:avLst/>
          </a:prstGeom>
          <a:noFill/>
          <a:ln w="9525" cmpd="sng">
            <a:solidFill>
              <a:srgbClr val="42B7CE"/>
            </a:solidFill>
            <a:round/>
          </a:ln>
        </p:spPr>
      </p:cxnSp>
      <p:sp>
        <p:nvSpPr>
          <p:cNvPr id="59" name="矩形 47"/>
          <p:cNvSpPr>
            <a:spLocks noChangeArrowheads="1"/>
          </p:cNvSpPr>
          <p:nvPr/>
        </p:nvSpPr>
        <p:spPr bwMode="auto">
          <a:xfrm>
            <a:off x="918307" y="4334645"/>
            <a:ext cx="7344816" cy="46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Besides the domestic market, products made by Hefeng have been exporting to Europe, North America, South Amercia, Africa, Asia, Austrila for 11 years.</a:t>
            </a:r>
            <a:endParaRPr 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47420" y="309245"/>
            <a:ext cx="1706880" cy="368300"/>
          </a:xfrm>
          <a:prstGeom prst="rect">
            <a:avLst/>
          </a:prstGeom>
          <a:noFill/>
        </p:spPr>
        <p:txBody>
          <a:bodyPr wrap="none" rtlCol="0">
            <a:spAutoFit/>
          </a:bodyPr>
          <a:lstStyle/>
          <a:p>
            <a:r>
              <a:rPr lang="en-US" altLang="zh-CN" b="1" dirty="0">
                <a:solidFill>
                  <a:srgbClr val="1F4569"/>
                </a:solidFill>
              </a:rPr>
              <a:t>Export Market</a:t>
            </a:r>
            <a:endParaRPr lang="en-US" altLang="zh-CN" b="1" dirty="0">
              <a:solidFill>
                <a:srgbClr val="1F4569"/>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500"/>
                                        <p:tgtEl>
                                          <p:spTgt spid="2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0761"/>
                                        </p:tgtEl>
                                        <p:attrNameLst>
                                          <p:attrName>style.visibility</p:attrName>
                                        </p:attrNameLst>
                                      </p:cBhvr>
                                      <p:to>
                                        <p:strVal val="visible"/>
                                      </p:to>
                                    </p:set>
                                    <p:animEffect transition="in" filter="wipe(down)">
                                      <p:cBhvr>
                                        <p:cTn id="11" dur="500"/>
                                        <p:tgtEl>
                                          <p:spTgt spid="30761"/>
                                        </p:tgtEl>
                                      </p:cBhvr>
                                    </p:animEffect>
                                  </p:childTnLst>
                                </p:cTn>
                              </p:par>
                              <p:par>
                                <p:cTn id="12" presetID="23" presetClass="entr" presetSubtype="288" fill="hold" grpId="0" nodeType="withEffect">
                                  <p:stCondLst>
                                    <p:cond delay="0"/>
                                  </p:stCondLst>
                                  <p:childTnLst>
                                    <p:set>
                                      <p:cBhvr>
                                        <p:cTn id="13" dur="1" fill="hold">
                                          <p:stCondLst>
                                            <p:cond delay="0"/>
                                          </p:stCondLst>
                                        </p:cTn>
                                        <p:tgtEl>
                                          <p:spTgt spid="30759"/>
                                        </p:tgtEl>
                                        <p:attrNameLst>
                                          <p:attrName>style.visibility</p:attrName>
                                        </p:attrNameLst>
                                      </p:cBhvr>
                                      <p:to>
                                        <p:strVal val="visible"/>
                                      </p:to>
                                    </p:set>
                                    <p:anim calcmode="lin" valueType="num">
                                      <p:cBhvr>
                                        <p:cTn id="14" dur="500" fill="hold"/>
                                        <p:tgtEl>
                                          <p:spTgt spid="30759"/>
                                        </p:tgtEl>
                                        <p:attrNameLst>
                                          <p:attrName>ppt_w</p:attrName>
                                        </p:attrNameLst>
                                      </p:cBhvr>
                                      <p:tavLst>
                                        <p:tav tm="0">
                                          <p:val>
                                            <p:strVal val="4/3*#ppt_w"/>
                                          </p:val>
                                        </p:tav>
                                        <p:tav tm="100000">
                                          <p:val>
                                            <p:strVal val="#ppt_w"/>
                                          </p:val>
                                        </p:tav>
                                      </p:tavLst>
                                    </p:anim>
                                    <p:anim calcmode="lin" valueType="num">
                                      <p:cBhvr>
                                        <p:cTn id="15" dur="500" fill="hold"/>
                                        <p:tgtEl>
                                          <p:spTgt spid="30759"/>
                                        </p:tgtEl>
                                        <p:attrNameLst>
                                          <p:attrName>ppt_h</p:attrName>
                                        </p:attrNameLst>
                                      </p:cBhvr>
                                      <p:tavLst>
                                        <p:tav tm="0">
                                          <p:val>
                                            <p:strVal val="4/3*#ppt_h"/>
                                          </p:val>
                                        </p:tav>
                                        <p:tav tm="100000">
                                          <p:val>
                                            <p:strVal val="#ppt_h"/>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30751"/>
                                        </p:tgtEl>
                                        <p:attrNameLst>
                                          <p:attrName>style.visibility</p:attrName>
                                        </p:attrNameLst>
                                      </p:cBhvr>
                                      <p:to>
                                        <p:strVal val="visible"/>
                                      </p:to>
                                    </p:set>
                                    <p:animEffect transition="in" filter="wipe(up)">
                                      <p:cBhvr>
                                        <p:cTn id="19" dur="500"/>
                                        <p:tgtEl>
                                          <p:spTgt spid="30751"/>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30750"/>
                                        </p:tgtEl>
                                        <p:attrNameLst>
                                          <p:attrName>style.visibility</p:attrName>
                                        </p:attrNameLst>
                                      </p:cBhvr>
                                      <p:to>
                                        <p:strVal val="visible"/>
                                      </p:to>
                                    </p:set>
                                    <p:anim calcmode="lin" valueType="num">
                                      <p:cBhvr>
                                        <p:cTn id="22" dur="500" fill="hold"/>
                                        <p:tgtEl>
                                          <p:spTgt spid="30750"/>
                                        </p:tgtEl>
                                        <p:attrNameLst>
                                          <p:attrName>ppt_w</p:attrName>
                                        </p:attrNameLst>
                                      </p:cBhvr>
                                      <p:tavLst>
                                        <p:tav tm="0">
                                          <p:val>
                                            <p:strVal val="4/3*#ppt_w"/>
                                          </p:val>
                                        </p:tav>
                                        <p:tav tm="100000">
                                          <p:val>
                                            <p:strVal val="#ppt_w"/>
                                          </p:val>
                                        </p:tav>
                                      </p:tavLst>
                                    </p:anim>
                                    <p:anim calcmode="lin" valueType="num">
                                      <p:cBhvr>
                                        <p:cTn id="23" dur="500" fill="hold"/>
                                        <p:tgtEl>
                                          <p:spTgt spid="30750"/>
                                        </p:tgtEl>
                                        <p:attrNameLst>
                                          <p:attrName>ppt_h</p:attrName>
                                        </p:attrNameLst>
                                      </p:cBhvr>
                                      <p:tavLst>
                                        <p:tav tm="0">
                                          <p:val>
                                            <p:strVal val="4/3*#ppt_h"/>
                                          </p:val>
                                        </p:tav>
                                        <p:tav tm="100000">
                                          <p:val>
                                            <p:strVal val="#ppt_h"/>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758"/>
                                        </p:tgtEl>
                                        <p:attrNameLst>
                                          <p:attrName>style.visibility</p:attrName>
                                        </p:attrNameLst>
                                      </p:cBhvr>
                                      <p:to>
                                        <p:strVal val="visible"/>
                                      </p:to>
                                    </p:set>
                                    <p:animEffect transition="in" filter="wipe(up)">
                                      <p:cBhvr>
                                        <p:cTn id="27" dur="500"/>
                                        <p:tgtEl>
                                          <p:spTgt spid="30758"/>
                                        </p:tgtEl>
                                      </p:cBhvr>
                                    </p:animEffect>
                                  </p:childTnLst>
                                </p:cTn>
                              </p:par>
                              <p:par>
                                <p:cTn id="28" presetID="23" presetClass="entr" presetSubtype="288" fill="hold" grpId="0" nodeType="withEffect">
                                  <p:stCondLst>
                                    <p:cond delay="0"/>
                                  </p:stCondLst>
                                  <p:childTnLst>
                                    <p:set>
                                      <p:cBhvr>
                                        <p:cTn id="29" dur="1" fill="hold">
                                          <p:stCondLst>
                                            <p:cond delay="0"/>
                                          </p:stCondLst>
                                        </p:cTn>
                                        <p:tgtEl>
                                          <p:spTgt spid="30756"/>
                                        </p:tgtEl>
                                        <p:attrNameLst>
                                          <p:attrName>style.visibility</p:attrName>
                                        </p:attrNameLst>
                                      </p:cBhvr>
                                      <p:to>
                                        <p:strVal val="visible"/>
                                      </p:to>
                                    </p:set>
                                    <p:anim calcmode="lin" valueType="num">
                                      <p:cBhvr>
                                        <p:cTn id="30" dur="500" fill="hold"/>
                                        <p:tgtEl>
                                          <p:spTgt spid="30756"/>
                                        </p:tgtEl>
                                        <p:attrNameLst>
                                          <p:attrName>ppt_w</p:attrName>
                                        </p:attrNameLst>
                                      </p:cBhvr>
                                      <p:tavLst>
                                        <p:tav tm="0">
                                          <p:val>
                                            <p:strVal val="4/3*#ppt_w"/>
                                          </p:val>
                                        </p:tav>
                                        <p:tav tm="100000">
                                          <p:val>
                                            <p:strVal val="#ppt_w"/>
                                          </p:val>
                                        </p:tav>
                                      </p:tavLst>
                                    </p:anim>
                                    <p:anim calcmode="lin" valueType="num">
                                      <p:cBhvr>
                                        <p:cTn id="31" dur="500" fill="hold"/>
                                        <p:tgtEl>
                                          <p:spTgt spid="30756"/>
                                        </p:tgtEl>
                                        <p:attrNameLst>
                                          <p:attrName>ppt_h</p:attrName>
                                        </p:attrNameLst>
                                      </p:cBhvr>
                                      <p:tavLst>
                                        <p:tav tm="0">
                                          <p:val>
                                            <p:strVal val="4/3*#ppt_h"/>
                                          </p:val>
                                        </p:tav>
                                        <p:tav tm="100000">
                                          <p:val>
                                            <p:strVal val="#ppt_h"/>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30755"/>
                                        </p:tgtEl>
                                        <p:attrNameLst>
                                          <p:attrName>style.visibility</p:attrName>
                                        </p:attrNameLst>
                                      </p:cBhvr>
                                      <p:to>
                                        <p:strVal val="visible"/>
                                      </p:to>
                                    </p:set>
                                    <p:animEffect transition="in" filter="wipe(up)">
                                      <p:cBhvr>
                                        <p:cTn id="35" dur="500"/>
                                        <p:tgtEl>
                                          <p:spTgt spid="30755"/>
                                        </p:tgtEl>
                                      </p:cBhvr>
                                    </p:animEffect>
                                  </p:childTnLst>
                                </p:cTn>
                              </p:par>
                              <p:par>
                                <p:cTn id="36" presetID="23" presetClass="entr" presetSubtype="288" fill="hold" grpId="0" nodeType="withEffect">
                                  <p:stCondLst>
                                    <p:cond delay="0"/>
                                  </p:stCondLst>
                                  <p:childTnLst>
                                    <p:set>
                                      <p:cBhvr>
                                        <p:cTn id="37" dur="1" fill="hold">
                                          <p:stCondLst>
                                            <p:cond delay="0"/>
                                          </p:stCondLst>
                                        </p:cTn>
                                        <p:tgtEl>
                                          <p:spTgt spid="30753"/>
                                        </p:tgtEl>
                                        <p:attrNameLst>
                                          <p:attrName>style.visibility</p:attrName>
                                        </p:attrNameLst>
                                      </p:cBhvr>
                                      <p:to>
                                        <p:strVal val="visible"/>
                                      </p:to>
                                    </p:set>
                                    <p:anim calcmode="lin" valueType="num">
                                      <p:cBhvr>
                                        <p:cTn id="38" dur="500" fill="hold"/>
                                        <p:tgtEl>
                                          <p:spTgt spid="30753"/>
                                        </p:tgtEl>
                                        <p:attrNameLst>
                                          <p:attrName>ppt_w</p:attrName>
                                        </p:attrNameLst>
                                      </p:cBhvr>
                                      <p:tavLst>
                                        <p:tav tm="0">
                                          <p:val>
                                            <p:strVal val="4/3*#ppt_w"/>
                                          </p:val>
                                        </p:tav>
                                        <p:tav tm="100000">
                                          <p:val>
                                            <p:strVal val="#ppt_w"/>
                                          </p:val>
                                        </p:tav>
                                      </p:tavLst>
                                    </p:anim>
                                    <p:anim calcmode="lin" valueType="num">
                                      <p:cBhvr>
                                        <p:cTn id="39" dur="500" fill="hold"/>
                                        <p:tgtEl>
                                          <p:spTgt spid="30753"/>
                                        </p:tgtEl>
                                        <p:attrNameLst>
                                          <p:attrName>ppt_h</p:attrName>
                                        </p:attrNameLst>
                                      </p:cBhvr>
                                      <p:tavLst>
                                        <p:tav tm="0">
                                          <p:val>
                                            <p:strVal val="4/3*#ppt_h"/>
                                          </p:val>
                                        </p:tav>
                                        <p:tav tm="100000">
                                          <p:val>
                                            <p:strVal val="#ppt_h"/>
                                          </p:val>
                                        </p:tav>
                                      </p:tavLst>
                                    </p:anim>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30746"/>
                                        </p:tgtEl>
                                        <p:attrNameLst>
                                          <p:attrName>style.visibility</p:attrName>
                                        </p:attrNameLst>
                                      </p:cBhvr>
                                      <p:to>
                                        <p:strVal val="visible"/>
                                      </p:to>
                                    </p:set>
                                    <p:animEffect transition="in" filter="wipe(down)">
                                      <p:cBhvr>
                                        <p:cTn id="43" dur="500"/>
                                        <p:tgtEl>
                                          <p:spTgt spid="30746"/>
                                        </p:tgtEl>
                                      </p:cBhvr>
                                    </p:animEffect>
                                  </p:childTnLst>
                                </p:cTn>
                              </p:par>
                              <p:par>
                                <p:cTn id="44" presetID="23" presetClass="entr" presetSubtype="288" fill="hold" grpId="0" nodeType="withEffect">
                                  <p:stCondLst>
                                    <p:cond delay="0"/>
                                  </p:stCondLst>
                                  <p:childTnLst>
                                    <p:set>
                                      <p:cBhvr>
                                        <p:cTn id="45" dur="1" fill="hold">
                                          <p:stCondLst>
                                            <p:cond delay="0"/>
                                          </p:stCondLst>
                                        </p:cTn>
                                        <p:tgtEl>
                                          <p:spTgt spid="30744"/>
                                        </p:tgtEl>
                                        <p:attrNameLst>
                                          <p:attrName>style.visibility</p:attrName>
                                        </p:attrNameLst>
                                      </p:cBhvr>
                                      <p:to>
                                        <p:strVal val="visible"/>
                                      </p:to>
                                    </p:set>
                                    <p:anim calcmode="lin" valueType="num">
                                      <p:cBhvr>
                                        <p:cTn id="46" dur="500" fill="hold"/>
                                        <p:tgtEl>
                                          <p:spTgt spid="30744"/>
                                        </p:tgtEl>
                                        <p:attrNameLst>
                                          <p:attrName>ppt_w</p:attrName>
                                        </p:attrNameLst>
                                      </p:cBhvr>
                                      <p:tavLst>
                                        <p:tav tm="0">
                                          <p:val>
                                            <p:strVal val="4/3*#ppt_w"/>
                                          </p:val>
                                        </p:tav>
                                        <p:tav tm="100000">
                                          <p:val>
                                            <p:strVal val="#ppt_w"/>
                                          </p:val>
                                        </p:tav>
                                      </p:tavLst>
                                    </p:anim>
                                    <p:anim calcmode="lin" valueType="num">
                                      <p:cBhvr>
                                        <p:cTn id="47" dur="500" fill="hold"/>
                                        <p:tgtEl>
                                          <p:spTgt spid="30744"/>
                                        </p:tgtEl>
                                        <p:attrNameLst>
                                          <p:attrName>ppt_h</p:attrName>
                                        </p:attrNameLst>
                                      </p:cBhvr>
                                      <p:tavLst>
                                        <p:tav tm="0">
                                          <p:val>
                                            <p:strVal val="4/3*#ppt_h"/>
                                          </p:val>
                                        </p:tav>
                                        <p:tav tm="100000">
                                          <p:val>
                                            <p:strVal val="#ppt_h"/>
                                          </p:val>
                                        </p:tav>
                                      </p:tavLst>
                                    </p:anim>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30749"/>
                                        </p:tgtEl>
                                        <p:attrNameLst>
                                          <p:attrName>style.visibility</p:attrName>
                                        </p:attrNameLst>
                                      </p:cBhvr>
                                      <p:to>
                                        <p:strVal val="visible"/>
                                      </p:to>
                                    </p:set>
                                    <p:animEffect transition="in" filter="wipe(up)">
                                      <p:cBhvr>
                                        <p:cTn id="51" dur="500"/>
                                        <p:tgtEl>
                                          <p:spTgt spid="30749"/>
                                        </p:tgtEl>
                                      </p:cBhvr>
                                    </p:animEffect>
                                  </p:childTnLst>
                                </p:cTn>
                              </p:par>
                              <p:par>
                                <p:cTn id="52" presetID="23" presetClass="entr" presetSubtype="288" fill="hold" grpId="0" nodeType="withEffect">
                                  <p:stCondLst>
                                    <p:cond delay="0"/>
                                  </p:stCondLst>
                                  <p:childTnLst>
                                    <p:set>
                                      <p:cBhvr>
                                        <p:cTn id="53" dur="1" fill="hold">
                                          <p:stCondLst>
                                            <p:cond delay="0"/>
                                          </p:stCondLst>
                                        </p:cTn>
                                        <p:tgtEl>
                                          <p:spTgt spid="30747"/>
                                        </p:tgtEl>
                                        <p:attrNameLst>
                                          <p:attrName>style.visibility</p:attrName>
                                        </p:attrNameLst>
                                      </p:cBhvr>
                                      <p:to>
                                        <p:strVal val="visible"/>
                                      </p:to>
                                    </p:set>
                                    <p:anim calcmode="lin" valueType="num">
                                      <p:cBhvr>
                                        <p:cTn id="54" dur="500" fill="hold"/>
                                        <p:tgtEl>
                                          <p:spTgt spid="30747"/>
                                        </p:tgtEl>
                                        <p:attrNameLst>
                                          <p:attrName>ppt_w</p:attrName>
                                        </p:attrNameLst>
                                      </p:cBhvr>
                                      <p:tavLst>
                                        <p:tav tm="0">
                                          <p:val>
                                            <p:strVal val="4/3*#ppt_w"/>
                                          </p:val>
                                        </p:tav>
                                        <p:tav tm="100000">
                                          <p:val>
                                            <p:strVal val="#ppt_w"/>
                                          </p:val>
                                        </p:tav>
                                      </p:tavLst>
                                    </p:anim>
                                    <p:anim calcmode="lin" valueType="num">
                                      <p:cBhvr>
                                        <p:cTn id="55" dur="500" fill="hold"/>
                                        <p:tgtEl>
                                          <p:spTgt spid="30747"/>
                                        </p:tgtEl>
                                        <p:attrNameLst>
                                          <p:attrName>ppt_h</p:attrName>
                                        </p:attrNameLst>
                                      </p:cBhvr>
                                      <p:tavLst>
                                        <p:tav tm="0">
                                          <p:val>
                                            <p:strVal val="4/3*#ppt_h"/>
                                          </p:val>
                                        </p:tav>
                                        <p:tav tm="100000">
                                          <p:val>
                                            <p:strVal val="#ppt_h"/>
                                          </p:val>
                                        </p:tav>
                                      </p:tavLst>
                                    </p:anim>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bldLvl="0" animBg="1"/>
      <p:bldP spid="30747" grpId="0" bldLvl="0" animBg="1"/>
      <p:bldP spid="30750" grpId="0" bldLvl="0" animBg="1"/>
      <p:bldP spid="30753" grpId="0" bldLvl="0" animBg="1"/>
      <p:bldP spid="30759" grpId="0" bldLvl="0" animBg="1"/>
      <p:bldP spid="30756" grpId="0" bldLvl="0" animBg="1"/>
      <p:bldP spid="5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5009409" y="0"/>
            <a:ext cx="4134591" cy="5143500"/>
          </a:xfrm>
          <a:prstGeom prst="triangle">
            <a:avLst>
              <a:gd name="adj" fmla="val 10000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5047971" y="4024908"/>
            <a:ext cx="1742488" cy="1118592"/>
          </a:xfrm>
          <a:prstGeom prst="triangl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947420" y="309245"/>
            <a:ext cx="1503680" cy="368300"/>
          </a:xfrm>
          <a:prstGeom prst="rect">
            <a:avLst/>
          </a:prstGeom>
          <a:noFill/>
        </p:spPr>
        <p:txBody>
          <a:bodyPr wrap="none" rtlCol="0">
            <a:spAutoFit/>
          </a:bodyPr>
          <a:lstStyle/>
          <a:p>
            <a:r>
              <a:rPr lang="en-US" altLang="zh-CN" b="1" dirty="0">
                <a:solidFill>
                  <a:srgbClr val="1F4569"/>
                </a:solidFill>
              </a:rPr>
              <a:t>Main Market</a:t>
            </a:r>
            <a:endParaRPr lang="en-US" altLang="zh-CN" b="1" dirty="0">
              <a:solidFill>
                <a:srgbClr val="1F4569"/>
              </a:solidFill>
            </a:endParaRPr>
          </a:p>
        </p:txBody>
      </p:sp>
      <p:grpSp>
        <p:nvGrpSpPr>
          <p:cNvPr id="5" name="组合 4"/>
          <p:cNvGrpSpPr/>
          <p:nvPr/>
        </p:nvGrpSpPr>
        <p:grpSpPr>
          <a:xfrm>
            <a:off x="5400266" y="2402472"/>
            <a:ext cx="1390193" cy="1198442"/>
            <a:chOff x="5364088" y="1707654"/>
            <a:chExt cx="1169410" cy="1008112"/>
          </a:xfrm>
        </p:grpSpPr>
        <p:sp>
          <p:nvSpPr>
            <p:cNvPr id="4" name="六边形 3"/>
            <p:cNvSpPr/>
            <p:nvPr/>
          </p:nvSpPr>
          <p:spPr>
            <a:xfrm>
              <a:off x="5364088" y="1707654"/>
              <a:ext cx="1169410" cy="1008112"/>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506514" y="1830435"/>
              <a:ext cx="884558" cy="762550"/>
            </a:xfrm>
            <a:prstGeom prst="hexagon">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6593358" y="1380503"/>
            <a:ext cx="1618329" cy="1395111"/>
            <a:chOff x="5364088" y="1707654"/>
            <a:chExt cx="1169410" cy="1008112"/>
          </a:xfrm>
        </p:grpSpPr>
        <p:sp>
          <p:nvSpPr>
            <p:cNvPr id="60" name="六边形 59"/>
            <p:cNvSpPr/>
            <p:nvPr/>
          </p:nvSpPr>
          <p:spPr>
            <a:xfrm>
              <a:off x="5364088" y="1707654"/>
              <a:ext cx="1169410" cy="1008112"/>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六边形 60"/>
            <p:cNvSpPr/>
            <p:nvPr/>
          </p:nvSpPr>
          <p:spPr>
            <a:xfrm>
              <a:off x="5506514" y="1830435"/>
              <a:ext cx="884558" cy="762550"/>
            </a:xfrm>
            <a:prstGeom prst="hexagon">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6754827" y="3017997"/>
            <a:ext cx="1570183" cy="1353606"/>
            <a:chOff x="5364088" y="1707654"/>
            <a:chExt cx="1169410" cy="1008112"/>
          </a:xfrm>
        </p:grpSpPr>
        <p:sp>
          <p:nvSpPr>
            <p:cNvPr id="73" name="六边形 72"/>
            <p:cNvSpPr/>
            <p:nvPr/>
          </p:nvSpPr>
          <p:spPr>
            <a:xfrm>
              <a:off x="5364088" y="1707654"/>
              <a:ext cx="1169410" cy="1008112"/>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六边形 73"/>
            <p:cNvSpPr/>
            <p:nvPr/>
          </p:nvSpPr>
          <p:spPr>
            <a:xfrm>
              <a:off x="5506514" y="1830435"/>
              <a:ext cx="884558" cy="762550"/>
            </a:xfrm>
            <a:prstGeom prst="hexagon">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013791" y="1357553"/>
            <a:ext cx="4119245" cy="824929"/>
            <a:chOff x="1013791" y="1779662"/>
            <a:chExt cx="4119245" cy="824929"/>
          </a:xfrm>
        </p:grpSpPr>
        <p:sp>
          <p:nvSpPr>
            <p:cNvPr id="44" name="文本框 146"/>
            <p:cNvSpPr txBox="1"/>
            <p:nvPr/>
          </p:nvSpPr>
          <p:spPr>
            <a:xfrm>
              <a:off x="1935811" y="2001277"/>
              <a:ext cx="3197225" cy="5295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839" tIns="50918" rIns="101839" b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en-US" sz="1000" dirty="0">
                  <a:solidFill>
                    <a:schemeClr val="bg1">
                      <a:lumMod val="50000"/>
                    </a:schemeClr>
                  </a:solidFill>
                </a:rPr>
                <a:t>Nearly half of our products are exported to Germany, France, Netherlands, Poland, Hungary, Czech, Spain, Romania etc.</a:t>
              </a:r>
              <a:endParaRPr lang="en-US" sz="1000" dirty="0">
                <a:solidFill>
                  <a:schemeClr val="bg1">
                    <a:lumMod val="50000"/>
                  </a:schemeClr>
                </a:solidFill>
              </a:endParaRPr>
            </a:p>
          </p:txBody>
        </p:sp>
        <p:sp>
          <p:nvSpPr>
            <p:cNvPr id="4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29" tIns="0" rIns="13362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en-US" altLang="zh-CN" sz="1400" dirty="0">
                  <a:solidFill>
                    <a:schemeClr val="tx1">
                      <a:lumMod val="65000"/>
                      <a:lumOff val="35000"/>
                    </a:schemeClr>
                  </a:solidFill>
                </a:rPr>
                <a:t>Europe</a:t>
              </a:r>
              <a:endParaRPr lang="en-US" altLang="zh-CN" sz="1400" dirty="0">
                <a:solidFill>
                  <a:schemeClr val="tx1">
                    <a:lumMod val="65000"/>
                    <a:lumOff val="35000"/>
                  </a:schemeClr>
                </a:solidFill>
              </a:endParaRPr>
            </a:p>
          </p:txBody>
        </p:sp>
        <p:sp>
          <p:nvSpPr>
            <p:cNvPr id="8" name="矩形 7"/>
            <p:cNvSpPr/>
            <p:nvPr/>
          </p:nvSpPr>
          <p:spPr>
            <a:xfrm>
              <a:off x="1013791" y="1851670"/>
              <a:ext cx="792088" cy="752921"/>
            </a:xfrm>
            <a:prstGeom prst="rect">
              <a:avLst/>
            </a:prstGeom>
            <a:noFill/>
            <a:ln w="1270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2B7CE"/>
                  </a:solidFill>
                  <a:latin typeface="+mj-ea"/>
                  <a:ea typeface="+mj-ea"/>
                </a:rPr>
                <a:t>51%</a:t>
              </a:r>
              <a:endParaRPr lang="zh-CN" altLang="en-US" sz="1100" b="1" dirty="0">
                <a:solidFill>
                  <a:srgbClr val="42B7CE"/>
                </a:solidFill>
                <a:latin typeface="+mj-ea"/>
                <a:ea typeface="+mj-ea"/>
              </a:endParaRPr>
            </a:p>
          </p:txBody>
        </p:sp>
      </p:grpSp>
      <p:grpSp>
        <p:nvGrpSpPr>
          <p:cNvPr id="83" name="组合 82"/>
          <p:cNvGrpSpPr/>
          <p:nvPr/>
        </p:nvGrpSpPr>
        <p:grpSpPr>
          <a:xfrm>
            <a:off x="1013791" y="2457158"/>
            <a:ext cx="4255770" cy="824929"/>
            <a:chOff x="1013791" y="1779662"/>
            <a:chExt cx="4255770" cy="824929"/>
          </a:xfrm>
        </p:grpSpPr>
        <p:sp>
          <p:nvSpPr>
            <p:cNvPr id="84" name="文本框 146"/>
            <p:cNvSpPr txBox="1"/>
            <p:nvPr/>
          </p:nvSpPr>
          <p:spPr>
            <a:xfrm>
              <a:off x="1935811" y="2001277"/>
              <a:ext cx="3333750" cy="5295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839" tIns="50918" rIns="101839" b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en-US" altLang="zh-CN" sz="1000" dirty="0">
                  <a:solidFill>
                    <a:schemeClr val="bg1">
                      <a:lumMod val="50000"/>
                    </a:schemeClr>
                  </a:solidFill>
                </a:rPr>
                <a:t>We contribute an in-depth understanding of American market and expand our business, especially the products with mail order packing in America.</a:t>
              </a:r>
              <a:endParaRPr lang="en-US" altLang="zh-CN" sz="1000" dirty="0">
                <a:solidFill>
                  <a:schemeClr val="bg1">
                    <a:lumMod val="50000"/>
                  </a:schemeClr>
                </a:solidFill>
              </a:endParaRPr>
            </a:p>
          </p:txBody>
        </p:sp>
        <p:sp>
          <p:nvSpPr>
            <p:cNvPr id="8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29" tIns="0" rIns="13362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en-US" altLang="zh-CN" sz="1400" dirty="0">
                  <a:solidFill>
                    <a:schemeClr val="tx1">
                      <a:lumMod val="65000"/>
                      <a:lumOff val="35000"/>
                    </a:schemeClr>
                  </a:solidFill>
                </a:rPr>
                <a:t>America</a:t>
              </a:r>
              <a:endParaRPr lang="en-US" altLang="zh-CN" sz="1400" dirty="0">
                <a:solidFill>
                  <a:schemeClr val="tx1">
                    <a:lumMod val="65000"/>
                    <a:lumOff val="35000"/>
                  </a:schemeClr>
                </a:solidFill>
              </a:endParaRPr>
            </a:p>
          </p:txBody>
        </p:sp>
        <p:sp>
          <p:nvSpPr>
            <p:cNvPr id="86" name="矩形 85"/>
            <p:cNvSpPr/>
            <p:nvPr/>
          </p:nvSpPr>
          <p:spPr>
            <a:xfrm>
              <a:off x="1013791" y="1851670"/>
              <a:ext cx="792088" cy="752921"/>
            </a:xfrm>
            <a:prstGeom prst="rect">
              <a:avLst/>
            </a:prstGeom>
            <a:noFill/>
            <a:ln w="1270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2B7CE"/>
                  </a:solidFill>
                  <a:latin typeface="+mj-ea"/>
                  <a:ea typeface="+mj-ea"/>
                </a:rPr>
                <a:t>29%</a:t>
              </a:r>
              <a:endParaRPr lang="zh-CN" altLang="en-US" sz="1100" b="1" dirty="0">
                <a:solidFill>
                  <a:srgbClr val="42B7CE"/>
                </a:solidFill>
                <a:latin typeface="+mj-ea"/>
                <a:ea typeface="+mj-ea"/>
              </a:endParaRPr>
            </a:p>
          </p:txBody>
        </p:sp>
      </p:grpSp>
      <p:grpSp>
        <p:nvGrpSpPr>
          <p:cNvPr id="87" name="组合 86"/>
          <p:cNvGrpSpPr/>
          <p:nvPr/>
        </p:nvGrpSpPr>
        <p:grpSpPr>
          <a:xfrm>
            <a:off x="1013791" y="3556763"/>
            <a:ext cx="4255135" cy="824929"/>
            <a:chOff x="1013791" y="1779662"/>
            <a:chExt cx="4255135" cy="824929"/>
          </a:xfrm>
        </p:grpSpPr>
        <p:sp>
          <p:nvSpPr>
            <p:cNvPr id="88" name="文本框 146"/>
            <p:cNvSpPr txBox="1"/>
            <p:nvPr/>
          </p:nvSpPr>
          <p:spPr>
            <a:xfrm>
              <a:off x="1935811" y="2001277"/>
              <a:ext cx="3333115" cy="5295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839" tIns="50918" rIns="101839" b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en-US" sz="1000" dirty="0">
                  <a:solidFill>
                    <a:schemeClr val="bg1">
                      <a:lumMod val="50000"/>
                    </a:schemeClr>
                  </a:solidFill>
                </a:rPr>
                <a:t>We have been working with custmoers in Chile, Brazil, Panama, Argentina, etc for years, and undertook some projects related with steel cabinets.</a:t>
              </a:r>
              <a:endParaRPr lang="en-US" sz="1000" dirty="0">
                <a:solidFill>
                  <a:schemeClr val="bg1">
                    <a:lumMod val="50000"/>
                  </a:schemeClr>
                </a:solidFill>
              </a:endParaRPr>
            </a:p>
          </p:txBody>
        </p:sp>
        <p:sp>
          <p:nvSpPr>
            <p:cNvPr id="89"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29" tIns="0" rIns="13362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en-US" altLang="zh-CN" sz="1400" dirty="0">
                  <a:solidFill>
                    <a:schemeClr val="tx1">
                      <a:lumMod val="65000"/>
                      <a:lumOff val="35000"/>
                    </a:schemeClr>
                  </a:solidFill>
                </a:rPr>
                <a:t>South America</a:t>
              </a:r>
              <a:endParaRPr lang="en-US" altLang="zh-CN" sz="1400" dirty="0">
                <a:solidFill>
                  <a:schemeClr val="tx1">
                    <a:lumMod val="65000"/>
                    <a:lumOff val="35000"/>
                  </a:schemeClr>
                </a:solidFill>
              </a:endParaRPr>
            </a:p>
          </p:txBody>
        </p:sp>
        <p:sp>
          <p:nvSpPr>
            <p:cNvPr id="90" name="矩形 89"/>
            <p:cNvSpPr/>
            <p:nvPr/>
          </p:nvSpPr>
          <p:spPr>
            <a:xfrm>
              <a:off x="1013791" y="1851670"/>
              <a:ext cx="792088" cy="752921"/>
            </a:xfrm>
            <a:prstGeom prst="rect">
              <a:avLst/>
            </a:prstGeom>
            <a:noFill/>
            <a:ln w="1270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2B7CE"/>
                  </a:solidFill>
                  <a:latin typeface="+mj-ea"/>
                  <a:ea typeface="+mj-ea"/>
                </a:rPr>
                <a:t>13</a:t>
              </a:r>
              <a:r>
                <a:rPr lang="en-US" altLang="zh-CN" sz="1100" b="1" dirty="0">
                  <a:solidFill>
                    <a:srgbClr val="42B7CE"/>
                  </a:solidFill>
                  <a:latin typeface="+mj-ea"/>
                  <a:ea typeface="+mj-ea"/>
                </a:rPr>
                <a:t>%</a:t>
              </a:r>
              <a:endParaRPr lang="en-US" altLang="zh-CN" sz="1100" b="1" dirty="0">
                <a:solidFill>
                  <a:srgbClr val="42B7CE"/>
                </a:solidFill>
                <a:latin typeface="+mj-ea"/>
                <a:ea typeface="+mj-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0-#ppt_w/2"/>
                                          </p:val>
                                        </p:tav>
                                        <p:tav tm="100000">
                                          <p:val>
                                            <p:strVal val="#ppt_x"/>
                                          </p:val>
                                        </p:tav>
                                      </p:tavLst>
                                    </p:anim>
                                    <p:anim calcmode="lin" valueType="num">
                                      <p:cBhvr additive="base">
                                        <p:cTn id="34" dur="500" fill="hold"/>
                                        <p:tgtEl>
                                          <p:spTgt spid="8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500" fill="hold"/>
                                        <p:tgtEl>
                                          <p:spTgt spid="87"/>
                                        </p:tgtEl>
                                        <p:attrNameLst>
                                          <p:attrName>ppt_x</p:attrName>
                                        </p:attrNameLst>
                                      </p:cBhvr>
                                      <p:tavLst>
                                        <p:tav tm="0">
                                          <p:val>
                                            <p:strVal val="0-#ppt_w/2"/>
                                          </p:val>
                                        </p:tav>
                                        <p:tav tm="100000">
                                          <p:val>
                                            <p:strVal val="#ppt_x"/>
                                          </p:val>
                                        </p:tav>
                                      </p:tavLst>
                                    </p:anim>
                                    <p:anim calcmode="lin" valueType="num">
                                      <p:cBhvr additive="base">
                                        <p:cTn id="39"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图片1"/>
          <p:cNvPicPr>
            <a:picLocks noChangeAspect="1"/>
          </p:cNvPicPr>
          <p:nvPr/>
        </p:nvPicPr>
        <p:blipFill>
          <a:blip r:embed="rId1"/>
          <a:srcRect/>
          <a:stretch>
            <a:fillRect/>
          </a:stretch>
        </p:blipFill>
        <p:spPr>
          <a:xfrm>
            <a:off x="753745" y="791210"/>
            <a:ext cx="7993380" cy="3703320"/>
          </a:xfrm>
          <a:prstGeom prst="rect">
            <a:avLst/>
          </a:prstGeom>
        </p:spPr>
      </p:pic>
      <p:sp>
        <p:nvSpPr>
          <p:cNvPr id="5" name="AutoShape 4"/>
          <p:cNvSpPr>
            <a:spLocks noChangeArrowheads="1"/>
          </p:cNvSpPr>
          <p:nvPr/>
        </p:nvSpPr>
        <p:spPr bwMode="auto">
          <a:xfrm>
            <a:off x="799198" y="1174254"/>
            <a:ext cx="7560840" cy="3178719"/>
          </a:xfrm>
          <a:prstGeom prst="roundRect">
            <a:avLst>
              <a:gd name="adj" fmla="val 0"/>
            </a:avLst>
          </a:prstGeom>
          <a:noFill/>
          <a:ln w="6350" algn="ctr">
            <a:noFill/>
            <a:round/>
          </a:ln>
          <a:effectLst/>
        </p:spPr>
        <p:txBody>
          <a:bodyPr wrap="none" anchor="ctr"/>
          <a:lstStyle/>
          <a:p>
            <a:pPr algn="ctr">
              <a:spcBef>
                <a:spcPct val="20000"/>
              </a:spcBef>
              <a:buClr>
                <a:srgbClr val="E1B40C"/>
              </a:buClr>
              <a:buFont typeface="Wingdings" panose="05000000000000000000" pitchFamily="2" charset="2"/>
              <a:buNone/>
            </a:pPr>
            <a:endParaRPr lang="zh-CN" altLang="en-US">
              <a:solidFill>
                <a:schemeClr val="accen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2" name="Text Box 23"/>
          <p:cNvSpPr txBox="1">
            <a:spLocks noChangeArrowheads="1"/>
          </p:cNvSpPr>
          <p:nvPr/>
        </p:nvSpPr>
        <p:spPr bwMode="auto">
          <a:xfrm>
            <a:off x="8101246" y="677490"/>
            <a:ext cx="569905" cy="1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050" b="1" dirty="0">
                <a:solidFill>
                  <a:schemeClr val="tx1">
                    <a:lumMod val="75000"/>
                    <a:lumOff val="25000"/>
                  </a:schemeClr>
                </a:solidFill>
                <a:latin typeface="微软雅黑" panose="020B0503020204020204" pitchFamily="34" charset="-122"/>
                <a:ea typeface="微软雅黑" panose="020B0503020204020204" pitchFamily="34" charset="-122"/>
              </a:rPr>
              <a:t>Unit</a:t>
            </a:r>
            <a:r>
              <a:rPr kumimoji="1"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050" b="1" dirty="0">
                <a:solidFill>
                  <a:schemeClr val="tx1">
                    <a:lumMod val="75000"/>
                    <a:lumOff val="25000"/>
                  </a:schemeClr>
                </a:solidFill>
                <a:latin typeface="微软雅黑" panose="020B0503020204020204" pitchFamily="34" charset="-122"/>
                <a:ea typeface="微软雅黑" panose="020B0503020204020204" pitchFamily="34" charset="-122"/>
              </a:rPr>
              <a:t>USD</a:t>
            </a:r>
            <a:endParaRPr kumimoji="1" lang="en-US" altLang="zh-CN" sz="10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91"/>
          <p:cNvSpPr txBox="1"/>
          <p:nvPr/>
        </p:nvSpPr>
        <p:spPr>
          <a:xfrm>
            <a:off x="662940" y="4494530"/>
            <a:ext cx="7834630" cy="491490"/>
          </a:xfrm>
          <a:prstGeom prst="rect">
            <a:avLst/>
          </a:prstGeom>
          <a:noFill/>
        </p:spPr>
        <p:txBody>
          <a:bodyPr wrap="square" rtlCol="0">
            <a:spAutoFit/>
          </a:bodyPr>
          <a:lstStyle/>
          <a:p>
            <a:pPr algn="ctr">
              <a:lnSpc>
                <a:spcPct val="130000"/>
              </a:lnSpc>
              <a:buClr>
                <a:srgbClr val="C00000"/>
              </a:buClr>
              <a:defRPr/>
            </a:pPr>
            <a:r>
              <a:rPr lang="en-US" sz="1000" kern="0" dirty="0">
                <a:solidFill>
                  <a:schemeClr val="tx1">
                    <a:lumMod val="75000"/>
                    <a:lumOff val="25000"/>
                  </a:schemeClr>
                </a:solidFill>
                <a:latin typeface="微软雅黑" panose="020B0503020204020204" pitchFamily="34" charset="-122"/>
                <a:ea typeface="微软雅黑" panose="020B0503020204020204" pitchFamily="34" charset="-122"/>
              </a:rPr>
              <a:t>Over the past 10 years, Hefeng has invested more than $10 million in importing advanced equipment, improving quality control and management, which experienced steady growth of market sales.</a:t>
            </a:r>
            <a:endParaRPr lang="en-US" sz="1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947420" y="309245"/>
            <a:ext cx="1922780" cy="368300"/>
          </a:xfrm>
          <a:prstGeom prst="rect">
            <a:avLst/>
          </a:prstGeom>
          <a:noFill/>
        </p:spPr>
        <p:txBody>
          <a:bodyPr wrap="none" rtlCol="0">
            <a:spAutoFit/>
          </a:bodyPr>
          <a:lstStyle/>
          <a:p>
            <a:pPr algn="l"/>
            <a:r>
              <a:rPr lang="en-US" altLang="zh-CN" b="1" dirty="0">
                <a:solidFill>
                  <a:srgbClr val="1F4569"/>
                </a:solidFill>
              </a:rPr>
              <a:t>Sales Statistics </a:t>
            </a:r>
            <a:endParaRPr lang="en-US" altLang="zh-CN" b="1" dirty="0">
              <a:solidFill>
                <a:srgbClr val="1F4569"/>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inVertical)">
                                      <p:cBhvr>
                                        <p:cTn id="11" dur="500"/>
                                        <p:tgtEl>
                                          <p:spTgt spid="7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amond(in)">
                                      <p:cBhvr>
                                        <p:cTn id="15" dur="2000"/>
                                        <p:tgtEl>
                                          <p:spTgt spid="2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2" grpId="0" bldLvl="0" animBg="1"/>
      <p:bldP spid="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12794" y="3507852"/>
            <a:ext cx="1619672" cy="163564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a:off x="4698208" y="0"/>
            <a:ext cx="4445791" cy="5143500"/>
          </a:xfrm>
          <a:custGeom>
            <a:avLst/>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1" fmla="*/ 0 w 4445791"/>
              <a:gd name="connsiteY0-2" fmla="*/ 5143500 h 5143500"/>
              <a:gd name="connsiteX1-3" fmla="*/ 4445791 w 4445791"/>
              <a:gd name="connsiteY1-4" fmla="*/ 0 h 5143500"/>
              <a:gd name="connsiteX2-5" fmla="*/ 4445791 w 4445791"/>
              <a:gd name="connsiteY2-6" fmla="*/ 5143500 h 5143500"/>
              <a:gd name="connsiteX3-7" fmla="*/ 0 w 4445791"/>
              <a:gd name="connsiteY3-8" fmla="*/ 5143500 h 5143500"/>
            </a:gdLst>
            <a:ahLst/>
            <a:cxnLst>
              <a:cxn ang="0">
                <a:pos x="connsiteX0-1" y="connsiteY0-2"/>
              </a:cxn>
              <a:cxn ang="0">
                <a:pos x="connsiteX1-3" y="connsiteY1-4"/>
              </a:cxn>
              <a:cxn ang="0">
                <a:pos x="connsiteX2-5" y="connsiteY2-6"/>
              </a:cxn>
              <a:cxn ang="0">
                <a:pos x="connsiteX3-7" y="connsiteY3-8"/>
              </a:cxn>
            </a:cxnLst>
            <a:rect l="l" t="t" r="r" b="b"/>
            <a:pathLst>
              <a:path w="4445791" h="5143500">
                <a:moveTo>
                  <a:pt x="0" y="5143500"/>
                </a:moveTo>
                <a:lnTo>
                  <a:pt x="4445791" y="0"/>
                </a:lnTo>
                <a:lnTo>
                  <a:pt x="4445791" y="5143500"/>
                </a:lnTo>
                <a:lnTo>
                  <a:pt x="0" y="51435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MH_Other_1"/>
          <p:cNvSpPr/>
          <p:nvPr>
            <p:custDataLst>
              <p:tags r:id="rId1"/>
            </p:custDataLst>
          </p:nvPr>
        </p:nvSpPr>
        <p:spPr>
          <a:xfrm>
            <a:off x="649716" y="1193370"/>
            <a:ext cx="3875639" cy="2954425"/>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圆角矩形 6"/>
          <p:cNvSpPr/>
          <p:nvPr/>
        </p:nvSpPr>
        <p:spPr>
          <a:xfrm>
            <a:off x="5090026" y="1373391"/>
            <a:ext cx="3456384" cy="1116124"/>
          </a:xfrm>
          <a:prstGeom prst="roundRect">
            <a:avLst>
              <a:gd name="adj" fmla="val 3888"/>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94082" y="1193370"/>
            <a:ext cx="2448272" cy="360040"/>
          </a:xfrm>
          <a:prstGeom prst="round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400" b="1" dirty="0">
                <a:latin typeface="Arial" panose="020B0604020202020204" pitchFamily="34" charset="0"/>
              </a:rPr>
              <a:t>Dedicated service</a:t>
            </a:r>
            <a:endParaRPr lang="en-US" altLang="zh-CN" sz="1400" b="1" dirty="0">
              <a:latin typeface="Arial" panose="020B0604020202020204" pitchFamily="34" charset="0"/>
            </a:endParaRPr>
          </a:p>
        </p:txBody>
      </p:sp>
      <p:sp>
        <p:nvSpPr>
          <p:cNvPr id="8" name="圆角矩形 7"/>
          <p:cNvSpPr/>
          <p:nvPr/>
        </p:nvSpPr>
        <p:spPr>
          <a:xfrm>
            <a:off x="5090026" y="3031671"/>
            <a:ext cx="3456384" cy="1116124"/>
          </a:xfrm>
          <a:prstGeom prst="roundRect">
            <a:avLst>
              <a:gd name="adj" fmla="val 6016"/>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594082" y="2849553"/>
            <a:ext cx="2448272" cy="360040"/>
          </a:xfrm>
          <a:prstGeom prst="round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400" b="1" dirty="0">
                <a:latin typeface="Arial" panose="020B0604020202020204" pitchFamily="34" charset="0"/>
              </a:rPr>
              <a:t>5 Years' Warranty</a:t>
            </a:r>
            <a:endParaRPr lang="en-US" altLang="zh-CN" sz="1400" b="1" dirty="0">
              <a:latin typeface="Arial" panose="020B0604020202020204" pitchFamily="34" charset="0"/>
            </a:endParaRPr>
          </a:p>
        </p:txBody>
      </p:sp>
      <p:pic>
        <p:nvPicPr>
          <p:cNvPr id="9" name="Picture 2"/>
          <p:cNvPicPr>
            <a:picLocks noChangeAspect="1" noChangeArrowheads="1"/>
          </p:cNvPicPr>
          <p:nvPr/>
        </p:nvPicPr>
        <p:blipFill rotWithShape="1">
          <a:blip r:embed="rId2"/>
          <a:srcRect/>
          <a:stretch>
            <a:fillRect/>
          </a:stretch>
        </p:blipFill>
        <p:spPr bwMode="auto">
          <a:xfrm flipH="1">
            <a:off x="786700" y="1327912"/>
            <a:ext cx="3600400" cy="209980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Rectangle 12"/>
          <p:cNvSpPr/>
          <p:nvPr/>
        </p:nvSpPr>
        <p:spPr>
          <a:xfrm>
            <a:off x="5222632" y="1627513"/>
            <a:ext cx="3107754" cy="783590"/>
          </a:xfrm>
          <a:prstGeom prst="rect">
            <a:avLst/>
          </a:prstGeom>
        </p:spPr>
        <p:txBody>
          <a:bodyPr wrap="square">
            <a:spAutoFit/>
          </a:bodyPr>
          <a:lstStyle/>
          <a:p>
            <a:pPr>
              <a:lnSpc>
                <a:spcPct val="150000"/>
              </a:lnSpc>
            </a:pPr>
            <a:r>
              <a:rPr lang="en-US" altLang="zh-CN" sz="1000" dirty="0">
                <a:solidFill>
                  <a:schemeClr val="bg1">
                    <a:lumMod val="50000"/>
                  </a:schemeClr>
                </a:solidFill>
                <a:cs typeface="+mn-ea"/>
                <a:sym typeface="+mn-lt"/>
              </a:rPr>
              <a:t>Your sales represatative will be responsable for any questions, concerns, damages or other issues from the very beginning of communication.</a:t>
            </a:r>
            <a:endParaRPr lang="en-US" altLang="zh-CN" sz="1000" dirty="0">
              <a:solidFill>
                <a:schemeClr val="bg1">
                  <a:lumMod val="50000"/>
                </a:schemeClr>
              </a:solidFill>
              <a:cs typeface="+mn-ea"/>
              <a:sym typeface="+mn-lt"/>
            </a:endParaRPr>
          </a:p>
        </p:txBody>
      </p:sp>
      <p:sp>
        <p:nvSpPr>
          <p:cNvPr id="11" name="Rectangle 12"/>
          <p:cNvSpPr/>
          <p:nvPr/>
        </p:nvSpPr>
        <p:spPr>
          <a:xfrm>
            <a:off x="5222632" y="3283697"/>
            <a:ext cx="3107754" cy="783590"/>
          </a:xfrm>
          <a:prstGeom prst="rect">
            <a:avLst/>
          </a:prstGeom>
        </p:spPr>
        <p:txBody>
          <a:bodyPr wrap="square">
            <a:spAutoFit/>
          </a:bodyPr>
          <a:lstStyle/>
          <a:p>
            <a:pPr>
              <a:lnSpc>
                <a:spcPct val="150000"/>
              </a:lnSpc>
            </a:pPr>
            <a:r>
              <a:rPr lang="en-US" altLang="zh-CN" sz="1000" dirty="0">
                <a:solidFill>
                  <a:schemeClr val="bg1">
                    <a:lumMod val="50000"/>
                  </a:schemeClr>
                </a:solidFill>
                <a:cs typeface="+mn-ea"/>
                <a:sym typeface="+mn-lt"/>
              </a:rPr>
              <a:t>O</a:t>
            </a:r>
            <a:r>
              <a:rPr lang="zh-CN" altLang="en-US" sz="1000" dirty="0">
                <a:solidFill>
                  <a:schemeClr val="bg1">
                    <a:lumMod val="50000"/>
                  </a:schemeClr>
                </a:solidFill>
                <a:cs typeface="+mn-ea"/>
                <a:sym typeface="+mn-lt"/>
              </a:rPr>
              <a:t>ur products are warranted to be free from defects in design, materials and workmanship for a fixed period of time as five (5) years from date of delivery.</a:t>
            </a:r>
            <a:endParaRPr lang="zh-CN" altLang="en-US" sz="1000" dirty="0">
              <a:solidFill>
                <a:schemeClr val="bg1">
                  <a:lumMod val="50000"/>
                </a:schemeClr>
              </a:solidFill>
              <a:cs typeface="+mn-ea"/>
              <a:sym typeface="+mn-lt"/>
            </a:endParaRPr>
          </a:p>
        </p:txBody>
      </p:sp>
      <p:grpSp>
        <p:nvGrpSpPr>
          <p:cNvPr id="12" name="组合 11"/>
          <p:cNvGrpSpPr/>
          <p:nvPr/>
        </p:nvGrpSpPr>
        <p:grpSpPr>
          <a:xfrm>
            <a:off x="947634" y="309304"/>
            <a:ext cx="2392228" cy="502762"/>
            <a:chOff x="947634" y="309304"/>
            <a:chExt cx="2392228" cy="502762"/>
          </a:xfrm>
        </p:grpSpPr>
        <p:sp>
          <p:nvSpPr>
            <p:cNvPr id="13"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24/7 Service</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4" name="文本框 13"/>
            <p:cNvSpPr txBox="1"/>
            <p:nvPr/>
          </p:nvSpPr>
          <p:spPr>
            <a:xfrm>
              <a:off x="947634" y="309304"/>
              <a:ext cx="1656080" cy="368300"/>
            </a:xfrm>
            <a:prstGeom prst="rect">
              <a:avLst/>
            </a:prstGeom>
            <a:noFill/>
          </p:spPr>
          <p:txBody>
            <a:bodyPr wrap="none" rtlCol="0">
              <a:spAutoFit/>
            </a:bodyPr>
            <a:lstStyle/>
            <a:p>
              <a:r>
                <a:rPr lang="en-US" altLang="zh-CN" b="1" dirty="0">
                  <a:solidFill>
                    <a:srgbClr val="1F4569"/>
                  </a:solidFill>
                </a:rPr>
                <a:t>Sales Service</a:t>
              </a:r>
              <a:endParaRPr lang="en-US" altLang="zh-CN" b="1" dirty="0">
                <a:solidFill>
                  <a:srgbClr val="1F4569"/>
                </a:solidFill>
              </a:endParaRPr>
            </a:p>
          </p:txBody>
        </p:sp>
      </p:grpSp>
      <p:sp>
        <p:nvSpPr>
          <p:cNvPr id="16" name="TextBox 15"/>
          <p:cNvSpPr txBox="1"/>
          <p:nvPr/>
        </p:nvSpPr>
        <p:spPr>
          <a:xfrm>
            <a:off x="1367155" y="3564255"/>
            <a:ext cx="2589530" cy="306705"/>
          </a:xfrm>
          <a:prstGeom prst="rect">
            <a:avLst/>
          </a:prstGeom>
          <a:noFill/>
        </p:spPr>
        <p:txBody>
          <a:bodyPr wrap="square" rtlCol="0">
            <a:spAutoFit/>
          </a:bodyPr>
          <a:lstStyle/>
          <a:p>
            <a:pPr algn="ctr"/>
            <a:r>
              <a:rPr lang="en-US" altLang="zh-CN" sz="1400" b="1" dirty="0">
                <a:solidFill>
                  <a:srgbClr val="0585A9"/>
                </a:solidFill>
                <a:latin typeface="+mn-ea"/>
                <a:cs typeface="Lato Heavy" panose="020F0902020204030203" pitchFamily="34" charset="0"/>
              </a:rPr>
              <a:t>Exclusive customer service</a:t>
            </a:r>
            <a:endParaRPr lang="en-US" altLang="zh-CN" sz="1400" b="1" dirty="0">
              <a:solidFill>
                <a:srgbClr val="0585A9"/>
              </a:solidFill>
              <a:latin typeface="+mn-ea"/>
              <a:cs typeface="Lato Heavy" panose="020F0902020204030203" pitchFamily="34" charset="0"/>
            </a:endParaRPr>
          </a:p>
        </p:txBody>
      </p:sp>
      <p:sp>
        <p:nvSpPr>
          <p:cNvPr id="17" name="Rectangle 17"/>
          <p:cNvSpPr/>
          <p:nvPr/>
        </p:nvSpPr>
        <p:spPr>
          <a:xfrm>
            <a:off x="747270" y="3824893"/>
            <a:ext cx="3662284" cy="257175"/>
          </a:xfrm>
          <a:prstGeom prst="rect">
            <a:avLst/>
          </a:prstGeom>
        </p:spPr>
        <p:txBody>
          <a:bodyPr wrap="square">
            <a:spAutoFit/>
          </a:bodyPr>
          <a:lstStyle/>
          <a:p>
            <a:pPr algn="ctr">
              <a:lnSpc>
                <a:spcPct val="120000"/>
              </a:lnSpc>
            </a:pPr>
            <a:r>
              <a:rPr lang="en-US" altLang="zh-CN" sz="900" dirty="0">
                <a:solidFill>
                  <a:schemeClr val="bg1">
                    <a:lumMod val="65000"/>
                  </a:schemeClr>
                </a:solidFill>
                <a:latin typeface="Calibri" panose="020F0502020204030204"/>
                <a:cs typeface="Calibri" panose="020F0502020204030204"/>
              </a:rPr>
              <a:t>We assuring you of our best services at all time. </a:t>
            </a:r>
            <a:endParaRPr lang="en-US" altLang="zh-CN" sz="900" dirty="0">
              <a:solidFill>
                <a:schemeClr val="bg1">
                  <a:lumMod val="65000"/>
                </a:schemeClr>
              </a:solidFill>
              <a:latin typeface="Calibri" panose="020F0502020204030204"/>
              <a:cs typeface="Calibri" panose="020F0502020204030204"/>
            </a:endParaRPr>
          </a:p>
        </p:txBody>
      </p:sp>
      <p:sp>
        <p:nvSpPr>
          <p:cNvPr id="18" name="Rectangle 12"/>
          <p:cNvSpPr/>
          <p:nvPr/>
        </p:nvSpPr>
        <p:spPr>
          <a:xfrm>
            <a:off x="772160" y="4329430"/>
            <a:ext cx="7774305" cy="321945"/>
          </a:xfrm>
          <a:prstGeom prst="rect">
            <a:avLst/>
          </a:prstGeom>
        </p:spPr>
        <p:txBody>
          <a:bodyPr wrap="square">
            <a:spAutoFit/>
          </a:bodyPr>
          <a:p>
            <a:pPr algn="r">
              <a:lnSpc>
                <a:spcPct val="150000"/>
              </a:lnSpc>
            </a:pPr>
            <a:r>
              <a:rPr sz="1000" dirty="0">
                <a:solidFill>
                  <a:schemeClr val="bg1">
                    <a:lumMod val="50000"/>
                  </a:schemeClr>
                </a:solidFill>
                <a:cs typeface="+mn-ea"/>
                <a:sym typeface="+mn-lt"/>
              </a:rPr>
              <a:t>Always refer to our invoice number, model number when contacting us. If required,we will replace the defected product for customers.</a:t>
            </a:r>
            <a:endParaRPr sz="1000" dirty="0">
              <a:solidFill>
                <a:schemeClr val="bg1">
                  <a:lumMod val="50000"/>
                </a:schemeClr>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500"/>
                            </p:stCondLst>
                            <p:childTnLst>
                              <p:par>
                                <p:cTn id="17" presetID="2" presetClass="entr" presetSubtype="1"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par>
                          <p:cTn id="36" fill="hold">
                            <p:stCondLst>
                              <p:cond delay="3500"/>
                            </p:stCondLst>
                            <p:childTnLst>
                              <p:par>
                                <p:cTn id="37" presetID="21"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500"/>
                                        <p:tgtEl>
                                          <p:spTgt spid="7"/>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500"/>
                            </p:stCondLst>
                            <p:childTnLst>
                              <p:par>
                                <p:cTn id="47" presetID="25"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
                                        </p:tgtEl>
                                      </p:cBhvr>
                                    </p:animEffect>
                                  </p:childTnLst>
                                </p:cTn>
                              </p:par>
                            </p:childTnLst>
                          </p:cTn>
                        </p:par>
                        <p:par>
                          <p:cTn id="57" fill="hold">
                            <p:stCondLst>
                              <p:cond delay="5500"/>
                            </p:stCondLst>
                            <p:childTnLst>
                              <p:par>
                                <p:cTn id="58" presetID="21" presetClass="entr" presetSubtype="1"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1)">
                                      <p:cBhvr>
                                        <p:cTn id="60" dur="500"/>
                                        <p:tgtEl>
                                          <p:spTgt spid="8"/>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5" grpId="0" bldLvl="0" animBg="1"/>
      <p:bldP spid="8" grpId="0" bldLvl="0" animBg="1"/>
      <p:bldP spid="6" grpId="0" bldLvl="0" animBg="1"/>
      <p:bldP spid="10" grpId="0"/>
      <p:bldP spid="11" grpId="0"/>
      <p:bldP spid="16" grpId="0"/>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1" fmla="*/ 0 w 5091181"/>
              <a:gd name="connsiteY0-2" fmla="*/ 0 h 5143500"/>
              <a:gd name="connsiteX1-3" fmla="*/ 5091181 w 5091181"/>
              <a:gd name="connsiteY1-4" fmla="*/ 0 h 5143500"/>
              <a:gd name="connsiteX2-5" fmla="*/ 0 w 5091181"/>
              <a:gd name="connsiteY2-6" fmla="*/ 5143500 h 5143500"/>
              <a:gd name="connsiteX3-7" fmla="*/ 0 w 5091181"/>
              <a:gd name="connsiteY3-8" fmla="*/ 0 h 5143500"/>
            </a:gdLst>
            <a:ahLst/>
            <a:cxnLst>
              <a:cxn ang="0">
                <a:pos x="connsiteX0-1" y="connsiteY0-2"/>
              </a:cxn>
              <a:cxn ang="0">
                <a:pos x="connsiteX1-3" y="connsiteY1-4"/>
              </a:cxn>
              <a:cxn ang="0">
                <a:pos x="connsiteX2-5" y="connsiteY2-6"/>
              </a:cxn>
              <a:cxn ang="0">
                <a:pos x="connsiteX3-7" y="connsiteY3-8"/>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1" fmla="*/ 0 w 7812360"/>
              <a:gd name="connsiteY0-2" fmla="*/ 0 h 5143500"/>
              <a:gd name="connsiteX1-3" fmla="*/ 2081463 w 7812360"/>
              <a:gd name="connsiteY1-4" fmla="*/ 0 h 5143500"/>
              <a:gd name="connsiteX2-5" fmla="*/ 7812360 w 7812360"/>
              <a:gd name="connsiteY2-6" fmla="*/ 0 h 5143500"/>
              <a:gd name="connsiteX3-7" fmla="*/ 7812360 w 7812360"/>
              <a:gd name="connsiteY3-8" fmla="*/ 5143500 h 5143500"/>
              <a:gd name="connsiteX4-9" fmla="*/ 0 w 7812360"/>
              <a:gd name="connsiteY4-10" fmla="*/ 5143500 h 5143500"/>
              <a:gd name="connsiteX5" fmla="*/ 0 w 7812360"/>
              <a:gd name="connsiteY5" fmla="*/ 0 h 5143500"/>
              <a:gd name="connsiteX0-11" fmla="*/ 0 w 7812360"/>
              <a:gd name="connsiteY0-12" fmla="*/ 0 h 5143500"/>
              <a:gd name="connsiteX1-13" fmla="*/ 2081463 w 7812360"/>
              <a:gd name="connsiteY1-14" fmla="*/ 0 h 5143500"/>
              <a:gd name="connsiteX2-15" fmla="*/ 7812360 w 7812360"/>
              <a:gd name="connsiteY2-16" fmla="*/ 5143500 h 5143500"/>
              <a:gd name="connsiteX3-17" fmla="*/ 0 w 7812360"/>
              <a:gd name="connsiteY3-18" fmla="*/ 5143500 h 5143500"/>
              <a:gd name="connsiteX4-19" fmla="*/ 0 w 7812360"/>
              <a:gd name="connsiteY4-20" fmla="*/ 0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20245" y="1146106"/>
            <a:ext cx="1983151" cy="156845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endParaRPr lang="en-US" altLang="zh-CN" sz="4800" b="1" dirty="0">
              <a:solidFill>
                <a:schemeClr val="bg1"/>
              </a:solidFill>
              <a:latin typeface="Aparajita" panose="020B0604020202020204" pitchFamily="34" charset="0"/>
              <a:cs typeface="Aparajita" panose="020B0604020202020204" pitchFamily="34" charset="0"/>
            </a:endParaRPr>
          </a:p>
          <a:p>
            <a:pPr algn="ctr"/>
            <a:r>
              <a:rPr lang="en-US" altLang="zh-CN" sz="4800" b="1" dirty="0">
                <a:solidFill>
                  <a:schemeClr val="bg1"/>
                </a:solidFill>
                <a:latin typeface="Aparajita" panose="020B0604020202020204" pitchFamily="34" charset="0"/>
                <a:cs typeface="Aparajita" panose="020B0604020202020204" pitchFamily="34" charset="0"/>
              </a:rPr>
              <a:t>05</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19" name="等腰三角形 18"/>
          <p:cNvSpPr/>
          <p:nvPr/>
        </p:nvSpPr>
        <p:spPr>
          <a:xfrm>
            <a:off x="635" y="144781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1" fmla="*/ 0 w 7812360"/>
              <a:gd name="connsiteY0-2" fmla="*/ 3701842 h 3701842"/>
              <a:gd name="connsiteX1-3" fmla="*/ 3713675 w 7812360"/>
              <a:gd name="connsiteY1-4" fmla="*/ 0 h 3701842"/>
              <a:gd name="connsiteX2-5" fmla="*/ 7812360 w 7812360"/>
              <a:gd name="connsiteY2-6" fmla="*/ 3701842 h 3701842"/>
              <a:gd name="connsiteX3-7" fmla="*/ 0 w 7812360"/>
              <a:gd name="connsiteY3-8" fmla="*/ 3701842 h 3701842"/>
            </a:gdLst>
            <a:ahLst/>
            <a:cxnLst>
              <a:cxn ang="0">
                <a:pos x="connsiteX0-1" y="connsiteY0-2"/>
              </a:cxn>
              <a:cxn ang="0">
                <a:pos x="connsiteX1-3" y="connsiteY1-4"/>
              </a:cxn>
              <a:cxn ang="0">
                <a:pos x="connsiteX2-5" y="connsiteY2-6"/>
              </a:cxn>
              <a:cxn ang="0">
                <a:pos x="connsiteX3-7" y="connsiteY3-8"/>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27143" y="3295640"/>
            <a:ext cx="1757680" cy="645160"/>
          </a:xfrm>
          <a:prstGeom prst="rect">
            <a:avLst/>
          </a:prstGeom>
          <a:noFill/>
        </p:spPr>
        <p:txBody>
          <a:bodyPr wrap="none" rtlCol="0">
            <a:spAutoFit/>
          </a:bodyPr>
          <a:lstStyle/>
          <a:p>
            <a:pPr marL="0" lvl="1" algn="l"/>
            <a:r>
              <a:rPr lang="en-US" sz="36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Contact</a:t>
            </a:r>
            <a:endParaRPr lang="en-US" sz="3600" b="1" dirty="0">
              <a:solidFill>
                <a:schemeClr val="bg1"/>
              </a:solidFill>
              <a:latin typeface="微软雅黑" panose="020B0503020204020204" pitchFamily="34" charset="-122"/>
            </a:endParaRPr>
          </a:p>
        </p:txBody>
      </p:sp>
      <p:sp>
        <p:nvSpPr>
          <p:cNvPr id="22" name="TextBox 11"/>
          <p:cNvSpPr txBox="1">
            <a:spLocks noChangeArrowheads="1"/>
          </p:cNvSpPr>
          <p:nvPr/>
        </p:nvSpPr>
        <p:spPr bwMode="auto">
          <a:xfrm flipH="1">
            <a:off x="2281585" y="3876724"/>
            <a:ext cx="3249391" cy="3067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Us</a:t>
            </a:r>
            <a:endPar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1" name="矩形 20"/>
          <p:cNvSpPr/>
          <p:nvPr/>
        </p:nvSpPr>
        <p:spPr>
          <a:xfrm rot="5400000">
            <a:off x="3818505" y="43484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6" grpId="0" bldLvl="0" animBg="1"/>
      <p:bldP spid="10" grpId="0"/>
      <p:bldP spid="19" grpId="0" bldLvl="0" animBg="1"/>
      <p:bldP spid="12" grpId="0"/>
      <p:bldP spid="22" grpId="0" bldLvl="0" animBg="1"/>
      <p:bldP spid="21"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6350" y="4048125"/>
            <a:ext cx="3568700" cy="1095375"/>
          </a:xfrm>
          <a:prstGeom prst="triangle">
            <a:avLst>
              <a:gd name="adj" fmla="val 0"/>
            </a:avLst>
          </a:prstGeom>
          <a:solidFill>
            <a:srgbClr val="DEF3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TextBox 21"/>
          <p:cNvSpPr txBox="1"/>
          <p:nvPr/>
        </p:nvSpPr>
        <p:spPr>
          <a:xfrm>
            <a:off x="1234440" y="3401060"/>
            <a:ext cx="2004695" cy="400050"/>
          </a:xfrm>
          <a:prstGeom prst="rect">
            <a:avLst/>
          </a:prstGeom>
          <a:noFill/>
        </p:spPr>
        <p:txBody>
          <a:bodyPr wrap="square" lIns="0" tIns="0" rIns="0" bIns="0" rtlCol="0">
            <a:spAutoFit/>
          </a:bodyPr>
          <a:lstStyle/>
          <a:p>
            <a:pPr>
              <a:lnSpc>
                <a:spcPct val="130000"/>
              </a:lnSpc>
            </a:pPr>
            <a:r>
              <a:rPr lang="en-US" sz="1000" dirty="0">
                <a:solidFill>
                  <a:schemeClr val="bg1"/>
                </a:solidFill>
                <a:latin typeface="微软雅黑" panose="020B0503020204020204" pitchFamily="34" charset="-122"/>
                <a:ea typeface="微软雅黑" panose="020B0503020204020204" pitchFamily="34" charset="-122"/>
              </a:rPr>
              <a:t>Environmentally Friendly Product</a:t>
            </a:r>
            <a:endParaRPr lang="en-US" sz="1000" dirty="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044575" y="2667000"/>
            <a:ext cx="7139940" cy="1697355"/>
            <a:chOff x="3234940" y="4255290"/>
            <a:chExt cx="2554690" cy="1541289"/>
          </a:xfrm>
        </p:grpSpPr>
        <p:sp>
          <p:nvSpPr>
            <p:cNvPr id="64" name="圆角矩形 63"/>
            <p:cNvSpPr/>
            <p:nvPr/>
          </p:nvSpPr>
          <p:spPr>
            <a:xfrm>
              <a:off x="3234940" y="4255290"/>
              <a:ext cx="2554690" cy="1541289"/>
            </a:xfrm>
            <a:prstGeom prst="roundRect">
              <a:avLst>
                <a:gd name="adj" fmla="val 10388"/>
              </a:avLst>
            </a:prstGeom>
            <a:solidFill>
              <a:srgbClr val="0585A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sp>
          <p:nvSpPr>
            <p:cNvPr id="65" name="TextBox 21"/>
            <p:cNvSpPr txBox="1"/>
            <p:nvPr/>
          </p:nvSpPr>
          <p:spPr>
            <a:xfrm>
              <a:off x="3272201" y="4481321"/>
              <a:ext cx="1540739" cy="1088647"/>
            </a:xfrm>
            <a:prstGeom prst="rect">
              <a:avLst/>
            </a:prstGeom>
            <a:noFill/>
          </p:spPr>
          <p:txBody>
            <a:bodyPr wrap="square" lIns="0" tIns="0" rIns="0" bIns="0" rtlCol="0">
              <a:spAutoFit/>
            </a:bodyPr>
            <a:lstStyle/>
            <a:p>
              <a:pPr>
                <a:lnSpc>
                  <a:spcPct val="130000"/>
                </a:lnSpc>
              </a:pPr>
              <a:r>
                <a:rPr lang="en-US" sz="1200" dirty="0">
                  <a:solidFill>
                    <a:schemeClr val="bg1"/>
                  </a:solidFill>
                  <a:latin typeface="微软雅黑" panose="020B0503020204020204" pitchFamily="34" charset="-122"/>
                  <a:ea typeface="微软雅黑" panose="020B0503020204020204" pitchFamily="34" charset="-122"/>
                </a:rPr>
                <a:t>· Environmentally friendly product</a:t>
              </a:r>
              <a:endParaRPr lang="en-US"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1"/>
                  </a:solidFill>
                  <a:latin typeface="微软雅黑" panose="020B0503020204020204" pitchFamily="34" charset="-122"/>
                  <a:ea typeface="微软雅黑" panose="020B0503020204020204" pitchFamily="34" charset="-122"/>
                </a:rPr>
                <a:t>· Creative and easy knock down construction</a:t>
              </a:r>
              <a:endParaRPr lang="en-US"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1"/>
                  </a:solidFill>
                  <a:latin typeface="微软雅黑" panose="020B0503020204020204" pitchFamily="34" charset="-122"/>
                  <a:ea typeface="微软雅黑" panose="020B0503020204020204" pitchFamily="34" charset="-122"/>
                </a:rPr>
                <a:t>· Professional service team with in-depth expertise</a:t>
              </a:r>
              <a:endParaRPr lang="en-US"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1"/>
                  </a:solidFill>
                  <a:latin typeface="微软雅黑" panose="020B0503020204020204" pitchFamily="34" charset="-122"/>
                  <a:ea typeface="微软雅黑" panose="020B0503020204020204" pitchFamily="34" charset="-122"/>
                </a:rPr>
                <a:t>· We bring integrated cost-effective solution to customer</a:t>
              </a:r>
              <a:endParaRPr lang="en-US"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1"/>
                  </a:solidFill>
                  <a:latin typeface="微软雅黑" panose="020B0503020204020204" pitchFamily="34" charset="-122"/>
                  <a:ea typeface="微软雅黑" panose="020B0503020204020204" pitchFamily="34" charset="-122"/>
                </a:rPr>
                <a:t>· We take customer's success as our business</a:t>
              </a:r>
              <a:endParaRPr lang="en-US" sz="1200" dirty="0">
                <a:solidFill>
                  <a:schemeClr val="bg1"/>
                </a:solidFill>
                <a:latin typeface="微软雅黑" panose="020B0503020204020204" pitchFamily="34" charset="-122"/>
                <a:ea typeface="微软雅黑" panose="020B0503020204020204" pitchFamily="34" charset="-122"/>
              </a:endParaRPr>
            </a:p>
          </p:txBody>
        </p:sp>
      </p:grpSp>
      <p:sp>
        <p:nvSpPr>
          <p:cNvPr id="71" name="TextBox 21"/>
          <p:cNvSpPr txBox="1"/>
          <p:nvPr/>
        </p:nvSpPr>
        <p:spPr>
          <a:xfrm>
            <a:off x="1044575" y="1103630"/>
            <a:ext cx="7054215" cy="1107440"/>
          </a:xfrm>
          <a:prstGeom prst="rect">
            <a:avLst/>
          </a:prstGeom>
          <a:noFill/>
        </p:spPr>
        <p:txBody>
          <a:bodyPr wrap="square" lIns="0" tIns="0" rIns="0" bIns="0" rtlCol="0">
            <a:spAutoFit/>
          </a:bodyPr>
          <a:lstStyle/>
          <a:p>
            <a:pPr algn="l">
              <a:lnSpc>
                <a:spcPct val="150000"/>
              </a:lnSpc>
            </a:pPr>
            <a:r>
              <a:rPr lang="zh-CN" altLang="en-US" sz="1400" b="1" dirty="0">
                <a:solidFill>
                  <a:srgbClr val="0585A9"/>
                </a:solidFill>
                <a:latin typeface="微软雅黑" panose="020B0503020204020204" pitchFamily="34" charset="-122"/>
                <a:ea typeface="微软雅黑" panose="020B0503020204020204" pitchFamily="34" charset="-122"/>
              </a:rPr>
              <a:t>Work out the details to achieve your dreams.</a:t>
            </a:r>
            <a:endParaRPr lang="zh-CN" altLang="en-US" sz="1400" b="1" dirty="0">
              <a:solidFill>
                <a:srgbClr val="0585A9"/>
              </a:solidFill>
              <a:latin typeface="微软雅黑" panose="020B0503020204020204" pitchFamily="34" charset="-122"/>
              <a:ea typeface="微软雅黑" panose="020B0503020204020204" pitchFamily="34" charset="-122"/>
            </a:endParaRPr>
          </a:p>
          <a:p>
            <a:pPr algn="l">
              <a:lnSpc>
                <a:spcPct val="150000"/>
              </a:lnSpc>
            </a:pPr>
            <a:endParaRPr lang="zh-CN" altLang="en-US" sz="1400" b="1" dirty="0">
              <a:solidFill>
                <a:srgbClr val="0585A9"/>
              </a:solidFill>
              <a:latin typeface="微软雅黑" panose="020B0503020204020204" pitchFamily="34" charset="-122"/>
              <a:ea typeface="微软雅黑" panose="020B0503020204020204" pitchFamily="34" charset="-122"/>
            </a:endParaRPr>
          </a:p>
          <a:p>
            <a:pPr algn="l">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With the goal of creating high-quality office environments and the belief that “Quality will change lives” in heart,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Hef</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eng people spare no effort to perfect the details, strive for excellence, and achieve the ultimate result. </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860172" y="2866820"/>
            <a:ext cx="2151514" cy="1298046"/>
          </a:xfrm>
          <a:prstGeom prst="roundRect">
            <a:avLst>
              <a:gd name="adj" fmla="val 10388"/>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sp>
        <p:nvSpPr>
          <p:cNvPr id="28" name="文本框 27"/>
          <p:cNvSpPr txBox="1"/>
          <p:nvPr/>
        </p:nvSpPr>
        <p:spPr>
          <a:xfrm>
            <a:off x="947420" y="309245"/>
            <a:ext cx="2062480" cy="368300"/>
          </a:xfrm>
          <a:prstGeom prst="rect">
            <a:avLst/>
          </a:prstGeom>
          <a:noFill/>
        </p:spPr>
        <p:txBody>
          <a:bodyPr wrap="none" rtlCol="0">
            <a:spAutoFit/>
          </a:bodyPr>
          <a:lstStyle/>
          <a:p>
            <a:r>
              <a:rPr lang="en-US" altLang="zh-CN" b="1" dirty="0">
                <a:solidFill>
                  <a:srgbClr val="1F4569"/>
                </a:solidFill>
              </a:rPr>
              <a:t>Why Choose Us?</a:t>
            </a:r>
            <a:endParaRPr lang="en-US" altLang="zh-CN" b="1" dirty="0">
              <a:solidFill>
                <a:srgbClr val="1F4569"/>
              </a:solidFill>
            </a:endParaRPr>
          </a:p>
        </p:txBody>
      </p:sp>
      <p:sp>
        <p:nvSpPr>
          <p:cNvPr id="29" name="等腰三角形 28"/>
          <p:cNvSpPr/>
          <p:nvPr/>
        </p:nvSpPr>
        <p:spPr>
          <a:xfrm flipH="1" flipV="1">
            <a:off x="6976338" y="0"/>
            <a:ext cx="2167662" cy="987574"/>
          </a:xfrm>
          <a:prstGeom prst="triangle">
            <a:avLst>
              <a:gd name="adj" fmla="val 0"/>
            </a:avLst>
          </a:prstGeom>
          <a:solidFill>
            <a:srgbClr val="DEF3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1"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27925" y="0"/>
            <a:ext cx="1616075" cy="5143500"/>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27630" y="0"/>
            <a:ext cx="6516370" cy="5143500"/>
          </a:xfrm>
          <a:prstGeom prst="parallelogram">
            <a:avLst>
              <a:gd name="adj" fmla="val 30783"/>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1"/>
          <p:cNvSpPr/>
          <p:nvPr>
            <p:custDataLst>
              <p:tags r:id="rId1"/>
            </p:custDataLst>
          </p:nvPr>
        </p:nvSpPr>
        <p:spPr>
          <a:xfrm>
            <a:off x="947225" y="1251461"/>
            <a:ext cx="2883098" cy="3301267"/>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MH_Picture_1"/>
          <p:cNvSpPr/>
          <p:nvPr>
            <p:custDataLst>
              <p:tags r:id="rId2"/>
            </p:custDataLst>
          </p:nvPr>
        </p:nvSpPr>
        <p:spPr>
          <a:xfrm>
            <a:off x="1237615" y="1495425"/>
            <a:ext cx="2341880" cy="23406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MH_SubTitle_1"/>
          <p:cNvSpPr/>
          <p:nvPr>
            <p:custDataLst>
              <p:tags r:id="rId4"/>
            </p:custDataLst>
          </p:nvPr>
        </p:nvSpPr>
        <p:spPr>
          <a:xfrm>
            <a:off x="982682" y="3892983"/>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20000"/>
          </a:bodyPr>
          <a:lstStyle/>
          <a:p>
            <a:pPr algn="ctr" eaLnBrk="1" fontAlgn="auto" hangingPunct="1">
              <a:lnSpc>
                <a:spcPct val="150000"/>
              </a:lnSpc>
              <a:spcBef>
                <a:spcPts val="0"/>
              </a:spcBef>
              <a:spcAft>
                <a:spcPts val="0"/>
              </a:spcAft>
              <a:defRPr/>
            </a:pPr>
            <a:r>
              <a:rPr lang="en-US" sz="1400" b="1" dirty="0">
                <a:solidFill>
                  <a:srgbClr val="0585A9"/>
                </a:solidFill>
              </a:rPr>
              <a:t>Janet Zhang</a:t>
            </a:r>
            <a:endParaRPr lang="en-US" sz="1400" b="1" dirty="0">
              <a:solidFill>
                <a:srgbClr val="0585A9"/>
              </a:solidFill>
            </a:endParaRPr>
          </a:p>
          <a:p>
            <a:pPr algn="ctr" eaLnBrk="1" fontAlgn="auto" hangingPunct="1">
              <a:lnSpc>
                <a:spcPct val="150000"/>
              </a:lnSpc>
              <a:spcBef>
                <a:spcPts val="0"/>
              </a:spcBef>
              <a:spcAft>
                <a:spcPts val="0"/>
              </a:spcAft>
              <a:defRPr/>
            </a:pPr>
            <a:r>
              <a:rPr lang="en-US" sz="1000" dirty="0">
                <a:solidFill>
                  <a:schemeClr val="bg1">
                    <a:lumMod val="50000"/>
                  </a:schemeClr>
                </a:solidFill>
              </a:rPr>
              <a:t>Sales Manager</a:t>
            </a:r>
            <a:endParaRPr lang="en-US" sz="1000" dirty="0">
              <a:solidFill>
                <a:schemeClr val="bg1">
                  <a:lumMod val="50000"/>
                </a:schemeClr>
              </a:solidFill>
            </a:endParaRPr>
          </a:p>
        </p:txBody>
      </p:sp>
      <p:grpSp>
        <p:nvGrpSpPr>
          <p:cNvPr id="9" name="组合 8"/>
          <p:cNvGrpSpPr/>
          <p:nvPr/>
        </p:nvGrpSpPr>
        <p:grpSpPr>
          <a:xfrm>
            <a:off x="947634" y="309304"/>
            <a:ext cx="2392228" cy="502762"/>
            <a:chOff x="947634" y="309304"/>
            <a:chExt cx="2392228" cy="502762"/>
          </a:xfrm>
        </p:grpSpPr>
        <p:sp>
          <p:nvSpPr>
            <p:cNvPr id="10" name="TextBox 11"/>
            <p:cNvSpPr txBox="1">
              <a:spLocks noChangeArrowheads="1"/>
            </p:cNvSpPr>
            <p:nvPr/>
          </p:nvSpPr>
          <p:spPr bwMode="auto">
            <a:xfrm flipH="1">
              <a:off x="963598" y="5669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1" name="文本框 10"/>
            <p:cNvSpPr txBox="1"/>
            <p:nvPr/>
          </p:nvSpPr>
          <p:spPr>
            <a:xfrm>
              <a:off x="947634" y="309304"/>
              <a:ext cx="2392045" cy="368300"/>
            </a:xfrm>
            <a:prstGeom prst="rect">
              <a:avLst/>
            </a:prstGeom>
            <a:noFill/>
          </p:spPr>
          <p:txBody>
            <a:bodyPr wrap="square" rtlCol="0">
              <a:spAutoFit/>
            </a:bodyPr>
            <a:lstStyle/>
            <a:p>
              <a:r>
                <a:rPr lang="en-US" altLang="zh-CN" b="1" dirty="0">
                  <a:solidFill>
                    <a:srgbClr val="1F4569"/>
                  </a:solidFill>
                </a:rPr>
                <a:t>Contact Information</a:t>
              </a:r>
              <a:endParaRPr lang="en-US" altLang="zh-CN" b="1" dirty="0">
                <a:solidFill>
                  <a:srgbClr val="1F4569"/>
                </a:solidFill>
              </a:endParaRPr>
            </a:p>
          </p:txBody>
        </p:sp>
      </p:grpSp>
      <p:sp>
        <p:nvSpPr>
          <p:cNvPr id="15" name="矩形 14"/>
          <p:cNvSpPr/>
          <p:nvPr/>
        </p:nvSpPr>
        <p:spPr>
          <a:xfrm>
            <a:off x="4073525" y="1714500"/>
            <a:ext cx="4464685" cy="2376170"/>
          </a:xfrm>
          <a:prstGeom prst="rect">
            <a:avLst/>
          </a:prstGeom>
          <a:solidFill>
            <a:srgbClr val="42B7C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TextBox 7"/>
          <p:cNvSpPr txBox="1"/>
          <p:nvPr/>
        </p:nvSpPr>
        <p:spPr>
          <a:xfrm>
            <a:off x="4256405" y="1867535"/>
            <a:ext cx="4098925" cy="852805"/>
          </a:xfrm>
          <a:prstGeom prst="rect">
            <a:avLst/>
          </a:prstGeom>
          <a:noFill/>
        </p:spPr>
        <p:txBody>
          <a:bodyPr wrap="square" rtlCol="0">
            <a:spAutoFit/>
          </a:bodyPr>
          <a:lstStyle/>
          <a:p>
            <a:pPr algn="just">
              <a:lnSpc>
                <a:spcPct val="150000"/>
              </a:lnSpc>
            </a:pPr>
            <a:r>
              <a:rPr lang="en-US" sz="1100" dirty="0">
                <a:solidFill>
                  <a:schemeClr val="bg1"/>
                </a:solidFill>
              </a:rPr>
              <a:t>If you have any inquiry or question, please feel free to contact us via phone or email below, you will receive our fast reply with precise quotation and professional answers.</a:t>
            </a:r>
            <a:r>
              <a:rPr lang="en-US" sz="1000" dirty="0">
                <a:solidFill>
                  <a:schemeClr val="bg1"/>
                </a:solidFill>
              </a:rPr>
              <a:t> </a:t>
            </a:r>
            <a:endParaRPr lang="en-US" sz="1000" dirty="0">
              <a:solidFill>
                <a:schemeClr val="bg1"/>
              </a:solidFill>
            </a:endParaRPr>
          </a:p>
        </p:txBody>
      </p:sp>
      <p:pic>
        <p:nvPicPr>
          <p:cNvPr id="2" name="图片 1" descr="2016-08-15-1409498252"/>
          <p:cNvPicPr>
            <a:picLocks noChangeAspect="1"/>
          </p:cNvPicPr>
          <p:nvPr/>
        </p:nvPicPr>
        <p:blipFill>
          <a:blip r:embed="rId5"/>
          <a:stretch>
            <a:fillRect/>
          </a:stretch>
        </p:blipFill>
        <p:spPr>
          <a:xfrm>
            <a:off x="7235825" y="3039745"/>
            <a:ext cx="917575" cy="917575"/>
          </a:xfrm>
          <a:prstGeom prst="rect">
            <a:avLst/>
          </a:prstGeom>
        </p:spPr>
      </p:pic>
      <p:sp>
        <p:nvSpPr>
          <p:cNvPr id="6" name="TextBox 7"/>
          <p:cNvSpPr txBox="1"/>
          <p:nvPr/>
        </p:nvSpPr>
        <p:spPr>
          <a:xfrm>
            <a:off x="4256405" y="2942590"/>
            <a:ext cx="2845435" cy="1014730"/>
          </a:xfrm>
          <a:prstGeom prst="rect">
            <a:avLst/>
          </a:prstGeom>
          <a:noFill/>
        </p:spPr>
        <p:txBody>
          <a:bodyPr wrap="square" rtlCol="0">
            <a:spAutoFit/>
          </a:bodyPr>
          <a:p>
            <a:pPr algn="just">
              <a:lnSpc>
                <a:spcPct val="150000"/>
              </a:lnSpc>
            </a:pPr>
            <a:r>
              <a:rPr sz="1000" dirty="0">
                <a:solidFill>
                  <a:schemeClr val="bg1"/>
                </a:solidFill>
              </a:rPr>
              <a:t>Mobile: +86-186 3796 8137</a:t>
            </a:r>
            <a:endParaRPr sz="1000" dirty="0">
              <a:solidFill>
                <a:schemeClr val="bg1"/>
              </a:solidFill>
            </a:endParaRPr>
          </a:p>
          <a:p>
            <a:pPr algn="just">
              <a:lnSpc>
                <a:spcPct val="150000"/>
              </a:lnSpc>
            </a:pPr>
            <a:r>
              <a:rPr sz="1000" dirty="0">
                <a:solidFill>
                  <a:schemeClr val="bg1"/>
                </a:solidFill>
              </a:rPr>
              <a:t>Office: +86 (0) 379 6321 5281</a:t>
            </a:r>
            <a:endParaRPr sz="1000" dirty="0">
              <a:solidFill>
                <a:schemeClr val="bg1"/>
              </a:solidFill>
            </a:endParaRPr>
          </a:p>
          <a:p>
            <a:pPr algn="just">
              <a:lnSpc>
                <a:spcPct val="150000"/>
              </a:lnSpc>
            </a:pPr>
            <a:r>
              <a:rPr sz="1000" dirty="0">
                <a:solidFill>
                  <a:schemeClr val="bg1"/>
                </a:solidFill>
              </a:rPr>
              <a:t>Email: </a:t>
            </a:r>
            <a:r>
              <a:rPr sz="1000" dirty="0">
                <a:solidFill>
                  <a:schemeClr val="bg1"/>
                </a:solidFill>
                <a:hlinkClick r:id="rId6"/>
              </a:rPr>
              <a:t>janet@hefeng-furniture.com</a:t>
            </a:r>
            <a:endParaRPr sz="1000" dirty="0">
              <a:solidFill>
                <a:schemeClr val="bg1"/>
              </a:solidFill>
              <a:hlinkClick r:id="rId6"/>
            </a:endParaRPr>
          </a:p>
          <a:p>
            <a:pPr algn="just">
              <a:lnSpc>
                <a:spcPct val="150000"/>
              </a:lnSpc>
            </a:pPr>
            <a:r>
              <a:rPr sz="1000" dirty="0">
                <a:solidFill>
                  <a:schemeClr val="bg1"/>
                </a:solidFill>
              </a:rPr>
              <a:t>Website: </a:t>
            </a:r>
            <a:r>
              <a:rPr sz="1000" dirty="0">
                <a:solidFill>
                  <a:schemeClr val="bg1"/>
                </a:solidFill>
                <a:hlinkClick r:id="rId7" action="ppaction://hlinkfile"/>
              </a:rPr>
              <a:t>www.hefeng-furniture.com</a:t>
            </a:r>
            <a:endParaRPr sz="1000" dirty="0">
              <a:solidFill>
                <a:schemeClr val="bg1"/>
              </a:solidFill>
              <a:hlinkClick r:id="rId7" action="ppaction://hlinkfile"/>
            </a:endParaRPr>
          </a:p>
        </p:txBody>
      </p:sp>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250"/>
                            </p:stCondLst>
                            <p:childTnLst>
                              <p:par>
                                <p:cTn id="23" presetID="5"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3250"/>
                            </p:stCondLst>
                            <p:childTnLst>
                              <p:par>
                                <p:cTn id="31" presetID="8"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par>
                          <p:cTn id="34" fill="hold">
                            <p:stCondLst>
                              <p:cond delay="525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8" grpId="0"/>
      <p:bldP spid="6" grpId="0"/>
      <p:bldP spid="15"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1049200"/>
            <a:ext cx="3634881" cy="7272810"/>
            <a:chOff x="-2" y="-1049200"/>
            <a:chExt cx="3634881" cy="7272810"/>
          </a:xfrm>
        </p:grpSpPr>
        <p:sp>
          <p:nvSpPr>
            <p:cNvPr id="5" name="等腰三角形 4"/>
            <p:cNvSpPr/>
            <p:nvPr/>
          </p:nvSpPr>
          <p:spPr>
            <a:xfrm rot="5400000">
              <a:off x="-1818964" y="769766"/>
              <a:ext cx="7272808" cy="3634879"/>
            </a:xfrm>
            <a:prstGeom prst="triangle">
              <a:avLst/>
            </a:prstGeom>
            <a:blipFill dpi="0" rotWithShape="0">
              <a:blip r:embed="rId1"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1818965" y="769763"/>
              <a:ext cx="7272808" cy="3634881"/>
            </a:xfrm>
            <a:prstGeom prst="triangle">
              <a:avLst/>
            </a:prstGeom>
            <a:gradFill>
              <a:gsLst>
                <a:gs pos="0">
                  <a:srgbClr val="42B7CE">
                    <a:alpha val="0"/>
                  </a:srgbClr>
                </a:gs>
                <a:gs pos="100000">
                  <a:srgbClr val="42B7CE">
                    <a:alpha val="4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rot="5400000">
            <a:off x="-1060874" y="1400376"/>
            <a:ext cx="4176465" cy="2054720"/>
          </a:xfrm>
          <a:prstGeom prst="triangle">
            <a:avLst/>
          </a:prstGeom>
          <a:solidFill>
            <a:srgbClr val="42B7CE"/>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1331640" y="-1"/>
            <a:ext cx="4752528" cy="2380029"/>
          </a:xfrm>
          <a:prstGeom prst="triangle">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55"/>
          <p:cNvSpPr txBox="1"/>
          <p:nvPr/>
        </p:nvSpPr>
        <p:spPr>
          <a:xfrm>
            <a:off x="4022725" y="2211705"/>
            <a:ext cx="4872355" cy="805815"/>
          </a:xfrm>
          <a:prstGeom prst="rect">
            <a:avLst/>
          </a:prstGeom>
          <a:noFill/>
        </p:spPr>
        <p:txBody>
          <a:bodyPr wrap="square" lIns="68571" tIns="34285" rIns="68571" bIns="34285" rtlCol="0">
            <a:spAutoFit/>
          </a:bodyPr>
          <a:lstStyle/>
          <a:p>
            <a:pPr algn="r"/>
            <a:r>
              <a:rPr lang="en-US" altLang="zh-CN" sz="4800" b="1" spc="300" dirty="0">
                <a:solidFill>
                  <a:srgbClr val="0585A9"/>
                </a:solidFill>
                <a:effectLst>
                  <a:outerShdw blurRad="38100" dist="38100" dir="2700000" algn="tl">
                    <a:srgbClr val="000000">
                      <a:alpha val="25000"/>
                    </a:srgbClr>
                  </a:outerShdw>
                </a:effectLst>
                <a:latin typeface="+mn-ea"/>
              </a:rPr>
              <a:t>THANK YOU</a:t>
            </a:r>
            <a:endParaRPr lang="en-US" altLang="zh-CN" sz="4800" b="1" spc="300" dirty="0">
              <a:solidFill>
                <a:srgbClr val="0585A9"/>
              </a:solidFill>
              <a:effectLst>
                <a:outerShdw blurRad="38100" dist="38100" dir="2700000" algn="tl">
                  <a:srgbClr val="000000">
                    <a:alpha val="25000"/>
                  </a:srgbClr>
                </a:outerShdw>
              </a:effectLst>
              <a:latin typeface="+mn-ea"/>
            </a:endParaRPr>
          </a:p>
        </p:txBody>
      </p:sp>
      <p:sp>
        <p:nvSpPr>
          <p:cNvPr id="22" name="TextBox 55"/>
          <p:cNvSpPr txBox="1"/>
          <p:nvPr/>
        </p:nvSpPr>
        <p:spPr>
          <a:xfrm>
            <a:off x="4156075" y="3003550"/>
            <a:ext cx="4622165" cy="344170"/>
          </a:xfrm>
          <a:prstGeom prst="rect">
            <a:avLst/>
          </a:prstGeom>
          <a:noFill/>
        </p:spPr>
        <p:txBody>
          <a:bodyPr wrap="square" lIns="68571" tIns="34285" rIns="68571" bIns="34285" rtlCol="0">
            <a:spAutoFit/>
          </a:bodyPr>
          <a:lstStyle/>
          <a:p>
            <a:pPr algn="r"/>
            <a:r>
              <a:rPr lang="en-US" b="1" dirty="0">
                <a:solidFill>
                  <a:srgbClr val="1F4569"/>
                </a:solidFill>
                <a:effectLst>
                  <a:outerShdw blurRad="38100" dist="38100" dir="2700000" algn="tl">
                    <a:srgbClr val="000000">
                      <a:alpha val="25000"/>
                    </a:srgbClr>
                  </a:outerShdw>
                </a:effectLst>
                <a:latin typeface="Aparajita" panose="020B0604020202020204" pitchFamily="34" charset="0"/>
                <a:cs typeface="Aparajita" panose="020B0604020202020204" pitchFamily="34" charset="0"/>
              </a:rPr>
              <a:t>- Luoyang Hefeng Office Furniture Co., Ltd</a:t>
            </a:r>
            <a:endParaRPr lang="en-US" b="1" dirty="0">
              <a:solidFill>
                <a:srgbClr val="1F4569"/>
              </a:solidFill>
              <a:effectLst>
                <a:outerShdw blurRad="38100" dist="38100" dir="2700000" algn="tl">
                  <a:srgbClr val="000000">
                    <a:alpha val="25000"/>
                  </a:srgbClr>
                </a:outerShdw>
              </a:effectLst>
              <a:latin typeface="Aparajita" panose="020B0604020202020204" pitchFamily="34" charset="0"/>
              <a:cs typeface="Aparajita" panose="020B0604020202020204" pitchFamily="34" charset="0"/>
            </a:endParaRPr>
          </a:p>
        </p:txBody>
      </p:sp>
      <p:grpSp>
        <p:nvGrpSpPr>
          <p:cNvPr id="2" name="组合 1"/>
          <p:cNvGrpSpPr/>
          <p:nvPr/>
        </p:nvGrpSpPr>
        <p:grpSpPr>
          <a:xfrm>
            <a:off x="1983141" y="708364"/>
            <a:ext cx="1548765" cy="1513184"/>
            <a:chOff x="1983141" y="708364"/>
            <a:chExt cx="1548765" cy="1513184"/>
          </a:xfrm>
        </p:grpSpPr>
        <p:grpSp>
          <p:nvGrpSpPr>
            <p:cNvPr id="13" name="组合 12"/>
            <p:cNvGrpSpPr/>
            <p:nvPr/>
          </p:nvGrpSpPr>
          <p:grpSpPr>
            <a:xfrm>
              <a:off x="2001395" y="708364"/>
              <a:ext cx="1513184" cy="1513184"/>
              <a:chOff x="830582" y="3510852"/>
              <a:chExt cx="2448272" cy="2448272"/>
            </a:xfrm>
          </p:grpSpPr>
          <p:sp>
            <p:nvSpPr>
              <p:cNvPr id="14" name="矩形 13"/>
              <p:cNvSpPr/>
              <p:nvPr/>
            </p:nvSpPr>
            <p:spPr>
              <a:xfrm rot="2700000">
                <a:off x="830582" y="3510852"/>
                <a:ext cx="2448272" cy="2448272"/>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55"/>
            <p:cNvSpPr txBox="1"/>
            <p:nvPr/>
          </p:nvSpPr>
          <p:spPr>
            <a:xfrm>
              <a:off x="1983141" y="1016339"/>
              <a:ext cx="1548765" cy="621030"/>
            </a:xfrm>
            <a:prstGeom prst="rect">
              <a:avLst/>
            </a:prstGeom>
            <a:noFill/>
          </p:spPr>
          <p:txBody>
            <a:bodyPr wrap="square" lIns="68571" tIns="34285" rIns="68571" bIns="34285" rtlCol="0">
              <a:spAutoFit/>
            </a:bodyPr>
            <a:lstStyle/>
            <a:p>
              <a:pPr algn="ctr"/>
              <a:r>
                <a:rPr lang="en-US" b="1" dirty="0">
                  <a:solidFill>
                    <a:schemeClr val="bg1"/>
                  </a:solidFill>
                  <a:latin typeface="微软雅黑" panose="020B0503020204020204" pitchFamily="34" charset="-122"/>
                  <a:ea typeface="微软雅黑" panose="020B0503020204020204" pitchFamily="34" charset="-122"/>
                  <a:sym typeface="+mn-ea"/>
                </a:rPr>
                <a:t>ISO Certificated</a:t>
              </a:r>
              <a:endParaRPr lang="zh-CN" altLang="en-US" b="1" spc="300" dirty="0">
                <a:solidFill>
                  <a:schemeClr val="bg1"/>
                </a:solidFill>
                <a:latin typeface="+mn-ea"/>
              </a:endParaRPr>
            </a:p>
          </p:txBody>
        </p:sp>
      </p:grpSp>
      <p:grpSp>
        <p:nvGrpSpPr>
          <p:cNvPr id="7" name="组合 6"/>
          <p:cNvGrpSpPr/>
          <p:nvPr/>
        </p:nvGrpSpPr>
        <p:grpSpPr>
          <a:xfrm>
            <a:off x="830582" y="3510852"/>
            <a:ext cx="2448272" cy="2448272"/>
            <a:chOff x="830582" y="3510852"/>
            <a:chExt cx="2448272" cy="2448272"/>
          </a:xfrm>
        </p:grpSpPr>
        <p:grpSp>
          <p:nvGrpSpPr>
            <p:cNvPr id="12" name="组合 11"/>
            <p:cNvGrpSpPr/>
            <p:nvPr/>
          </p:nvGrpSpPr>
          <p:grpSpPr>
            <a:xfrm>
              <a:off x="830582" y="3510852"/>
              <a:ext cx="2448272" cy="2448272"/>
              <a:chOff x="830582" y="3510852"/>
              <a:chExt cx="2448272" cy="2448272"/>
            </a:xfrm>
          </p:grpSpPr>
          <p:sp>
            <p:nvSpPr>
              <p:cNvPr id="3" name="矩形 2"/>
              <p:cNvSpPr/>
              <p:nvPr/>
            </p:nvSpPr>
            <p:spPr>
              <a:xfrm rot="2700000">
                <a:off x="830582" y="3510852"/>
                <a:ext cx="2448272" cy="2448272"/>
              </a:xfrm>
              <a:prstGeom prst="rect">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55"/>
            <p:cNvSpPr txBox="1"/>
            <p:nvPr/>
          </p:nvSpPr>
          <p:spPr>
            <a:xfrm>
              <a:off x="1104149" y="4083918"/>
              <a:ext cx="1811667" cy="1146175"/>
            </a:xfrm>
            <a:prstGeom prst="rect">
              <a:avLst/>
            </a:prstGeom>
            <a:noFill/>
          </p:spPr>
          <p:txBody>
            <a:bodyPr wrap="square" lIns="68571" tIns="34285" rIns="68571" bIns="34285" rtlCol="0">
              <a:spAutoFit/>
            </a:bodyPr>
            <a:lstStyle/>
            <a:p>
              <a:pPr lvl="0" algn="ctr">
                <a:lnSpc>
                  <a:spcPct val="130000"/>
                </a:lnSpc>
              </a:pPr>
              <a:r>
                <a:rPr lang="en-US" b="1" dirty="0">
                  <a:solidFill>
                    <a:schemeClr val="bg1"/>
                  </a:solidFill>
                  <a:latin typeface="微软雅黑" panose="020B0503020204020204" pitchFamily="34" charset="-122"/>
                  <a:ea typeface="微软雅黑" panose="020B0503020204020204" pitchFamily="34" charset="-122"/>
                  <a:sym typeface="+mn-ea"/>
                </a:rPr>
                <a:t>23 Years' Focus on Steel Furniture</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pic>
        <p:nvPicPr>
          <p:cNvPr id="26" name="图片 25" descr="logo"/>
          <p:cNvPicPr>
            <a:picLocks noChangeAspect="1"/>
          </p:cNvPicPr>
          <p:nvPr/>
        </p:nvPicPr>
        <p:blipFill>
          <a:blip r:embed="rId2"/>
          <a:stretch>
            <a:fillRect/>
          </a:stretch>
        </p:blipFill>
        <p:spPr>
          <a:xfrm>
            <a:off x="239395" y="2011680"/>
            <a:ext cx="864870" cy="832485"/>
          </a:xfrm>
          <a:prstGeom prst="rect">
            <a:avLst/>
          </a:prstGeom>
        </p:spPr>
      </p:pic>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2" presetClass="entr" presetSubtype="4" fill="hold" nodeType="withEffect" p14:presetBounceEnd="40000">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14:bounceEnd="40000">
                                          <p:cBhvr additive="base">
                                            <p:cTn id="23"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7"/>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 calcmode="lin" valueType="num">
                                          <p:cBhvr>
                                            <p:cTn id="38"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9" dur="750" fill="hold"/>
                                            <p:tgtEl>
                                              <p:spTgt spid="17"/>
                                            </p:tgtEl>
                                            <p:attrNameLst>
                                              <p:attrName>ppt_y</p:attrName>
                                            </p:attrNameLst>
                                          </p:cBhvr>
                                          <p:tavLst>
                                            <p:tav tm="0">
                                              <p:val>
                                                <p:strVal val="#ppt_y"/>
                                              </p:val>
                                            </p:tav>
                                            <p:tav tm="100000">
                                              <p:val>
                                                <p:strVal val="#ppt_y"/>
                                              </p:val>
                                            </p:tav>
                                          </p:tavLst>
                                        </p:anim>
                                        <p:anim calcmode="lin" valueType="num">
                                          <p:cBhvr>
                                            <p:cTn id="40"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1"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2" presetClass="entr" presetSubtype="4"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 calcmode="lin" valueType="num">
                                          <p:cBhvr>
                                            <p:cTn id="38"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9" dur="750" fill="hold"/>
                                            <p:tgtEl>
                                              <p:spTgt spid="17"/>
                                            </p:tgtEl>
                                            <p:attrNameLst>
                                              <p:attrName>ppt_y</p:attrName>
                                            </p:attrNameLst>
                                          </p:cBhvr>
                                          <p:tavLst>
                                            <p:tav tm="0">
                                              <p:val>
                                                <p:strVal val="#ppt_y"/>
                                              </p:val>
                                            </p:tav>
                                            <p:tav tm="100000">
                                              <p:val>
                                                <p:strVal val="#ppt_y"/>
                                              </p:val>
                                            </p:tav>
                                          </p:tavLst>
                                        </p:anim>
                                        <p:anim calcmode="lin" valueType="num">
                                          <p:cBhvr>
                                            <p:cTn id="40"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1"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2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113155" y="579755"/>
            <a:ext cx="7260590" cy="4198620"/>
            <a:chOff x="1753" y="913"/>
            <a:chExt cx="11434" cy="6612"/>
          </a:xfrm>
        </p:grpSpPr>
        <p:sp>
          <p:nvSpPr>
            <p:cNvPr id="4" name="MH_Other_1"/>
            <p:cNvSpPr/>
            <p:nvPr>
              <p:custDataLst>
                <p:tags r:id="rId1"/>
              </p:custDataLst>
            </p:nvPr>
          </p:nvSpPr>
          <p:spPr>
            <a:xfrm>
              <a:off x="1753" y="913"/>
              <a:ext cx="11434" cy="6612"/>
            </a:xfrm>
            <a:prstGeom prst="rect">
              <a:avLst/>
            </a:prstGeom>
            <a:solidFill>
              <a:srgbClr val="42B7CE"/>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pic>
          <p:nvPicPr>
            <p:cNvPr id="3" name="图片 2" descr="C:\Users\Administrator\Desktop\工厂.jpg工厂"/>
            <p:cNvPicPr>
              <a:picLocks noChangeAspect="1"/>
            </p:cNvPicPr>
            <p:nvPr/>
          </p:nvPicPr>
          <p:blipFill>
            <a:blip r:embed="rId2"/>
            <a:srcRect/>
            <a:stretch>
              <a:fillRect/>
            </a:stretch>
          </p:blipFill>
          <p:spPr>
            <a:xfrm>
              <a:off x="1854" y="1036"/>
              <a:ext cx="11233" cy="6365"/>
            </a:xfrm>
            <a:prstGeom prst="rect">
              <a:avLst/>
            </a:prstGeom>
            <a:solidFill>
              <a:srgbClr val="42B7CE"/>
            </a:solidFill>
          </p:spPr>
        </p:pic>
      </p:gr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p:nvPr/>
        </p:nvSpPr>
        <p:spPr>
          <a:xfrm>
            <a:off x="732155" y="1323975"/>
            <a:ext cx="4197985" cy="291465"/>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With rich management experience and up-to-date view.</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11" name="TextBox 8"/>
          <p:cNvSpPr txBox="1"/>
          <p:nvPr/>
        </p:nvSpPr>
        <p:spPr>
          <a:xfrm>
            <a:off x="732155" y="1108710"/>
            <a:ext cx="2910205" cy="215265"/>
          </a:xfrm>
          <a:prstGeom prst="rect">
            <a:avLst/>
          </a:prstGeom>
          <a:noFill/>
        </p:spPr>
        <p:txBody>
          <a:bodyPr wrap="square" tIns="0" bIns="0" rtlCol="0" anchor="t">
            <a:spAutoFit/>
          </a:bodyPr>
          <a:lstStyle/>
          <a:p>
            <a:pPr marL="285750" lvl="0" indent="-285750">
              <a:buClr>
                <a:srgbClr val="0585A9"/>
              </a:buClr>
              <a:buFont typeface="Wingdings" panose="05000000000000000000" pitchFamily="2" charset="2"/>
              <a:buChar char="n"/>
              <a:defRPr/>
            </a:pPr>
            <a:r>
              <a:rPr lang="en-US" altLang="zh-CN" sz="1400" b="1" kern="0" dirty="0">
                <a:solidFill>
                  <a:schemeClr val="tx1">
                    <a:lumMod val="65000"/>
                    <a:lumOff val="35000"/>
                  </a:schemeClr>
                </a:solidFill>
                <a:cs typeface="+mn-ea"/>
                <a:sym typeface="+mn-lt"/>
              </a:rPr>
              <a:t>11 Administrative Staff</a:t>
            </a:r>
            <a:endParaRPr lang="en-US" altLang="zh-CN" sz="1400" b="1" kern="0" dirty="0">
              <a:solidFill>
                <a:schemeClr val="tx1">
                  <a:lumMod val="65000"/>
                  <a:lumOff val="35000"/>
                </a:schemeClr>
              </a:solidFill>
              <a:cs typeface="+mn-ea"/>
              <a:sym typeface="+mn-lt"/>
            </a:endParaRPr>
          </a:p>
        </p:txBody>
      </p:sp>
      <p:sp>
        <p:nvSpPr>
          <p:cNvPr id="14" name="TextBox 11"/>
          <p:cNvSpPr txBox="1"/>
          <p:nvPr/>
        </p:nvSpPr>
        <p:spPr>
          <a:xfrm>
            <a:off x="732155" y="1903730"/>
            <a:ext cx="4046855" cy="291465"/>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60% of them have been working in Hefeng for over 10 years. </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2"/>
          <p:cNvSpPr txBox="1"/>
          <p:nvPr/>
        </p:nvSpPr>
        <p:spPr>
          <a:xfrm>
            <a:off x="732155" y="1690370"/>
            <a:ext cx="2599690" cy="215265"/>
          </a:xfrm>
          <a:prstGeom prst="rect">
            <a:avLst/>
          </a:prstGeom>
          <a:noFill/>
        </p:spPr>
        <p:txBody>
          <a:bodyPr wrap="square" tIns="0" bIns="0" rtlCol="0" anchor="t">
            <a:spAutoFit/>
          </a:bodyPr>
          <a:lstStyle/>
          <a:p>
            <a:pPr marL="285750" lvl="0" indent="-285750">
              <a:buClr>
                <a:srgbClr val="0585A9"/>
              </a:buClr>
              <a:buFont typeface="Wingdings" panose="05000000000000000000" pitchFamily="2" charset="2"/>
              <a:buChar char="n"/>
              <a:defRPr/>
            </a:pPr>
            <a:r>
              <a:rPr lang="en-US" altLang="zh-CN" sz="1400" b="1" kern="0" dirty="0">
                <a:solidFill>
                  <a:schemeClr val="tx1">
                    <a:lumMod val="65000"/>
                    <a:lumOff val="35000"/>
                  </a:schemeClr>
                </a:solidFill>
                <a:cs typeface="+mn-ea"/>
                <a:sym typeface="+mn-lt"/>
              </a:rPr>
              <a:t>22 Technical Personnel</a:t>
            </a:r>
            <a:endParaRPr lang="en-US" altLang="zh-CN" sz="1400" b="1" kern="0" dirty="0">
              <a:solidFill>
                <a:schemeClr val="tx1">
                  <a:lumMod val="65000"/>
                  <a:lumOff val="35000"/>
                </a:schemeClr>
              </a:solidFill>
              <a:cs typeface="+mn-ea"/>
              <a:sym typeface="+mn-lt"/>
            </a:endParaRPr>
          </a:p>
        </p:txBody>
      </p:sp>
      <p:sp>
        <p:nvSpPr>
          <p:cNvPr id="23" name="文本框 22"/>
          <p:cNvSpPr txBox="1"/>
          <p:nvPr/>
        </p:nvSpPr>
        <p:spPr>
          <a:xfrm>
            <a:off x="947420" y="309245"/>
            <a:ext cx="1791335" cy="368300"/>
          </a:xfrm>
          <a:prstGeom prst="rect">
            <a:avLst/>
          </a:prstGeom>
          <a:noFill/>
        </p:spPr>
        <p:txBody>
          <a:bodyPr wrap="none" rtlCol="0">
            <a:spAutoFit/>
          </a:bodyPr>
          <a:lstStyle/>
          <a:p>
            <a:pPr algn="l"/>
            <a:r>
              <a:rPr lang="en-US" altLang="zh-CN" b="1" dirty="0">
                <a:solidFill>
                  <a:srgbClr val="1F4569"/>
                </a:solidFill>
              </a:rPr>
              <a:t>Powerful Team</a:t>
            </a:r>
            <a:endParaRPr lang="en-US" altLang="zh-CN" b="1" dirty="0">
              <a:solidFill>
                <a:srgbClr val="1F4569"/>
              </a:solidFill>
            </a:endParaRPr>
          </a:p>
        </p:txBody>
      </p:sp>
      <p:grpSp>
        <p:nvGrpSpPr>
          <p:cNvPr id="4" name="组合 3"/>
          <p:cNvGrpSpPr/>
          <p:nvPr/>
        </p:nvGrpSpPr>
        <p:grpSpPr>
          <a:xfrm>
            <a:off x="5614497" y="191233"/>
            <a:ext cx="3341615" cy="4764612"/>
            <a:chOff x="5855495" y="248521"/>
            <a:chExt cx="2666785" cy="3802412"/>
          </a:xfrm>
        </p:grpSpPr>
        <p:sp>
          <p:nvSpPr>
            <p:cNvPr id="27" name="矩形 26"/>
            <p:cNvSpPr/>
            <p:nvPr/>
          </p:nvSpPr>
          <p:spPr>
            <a:xfrm rot="2700000">
              <a:off x="5855629" y="248521"/>
              <a:ext cx="1507750" cy="1507750"/>
            </a:xfrm>
            <a:prstGeom prst="rect">
              <a:avLst/>
            </a:prstGeom>
            <a:blipFill dpi="0" rotWithShape="0">
              <a:blip r:embed="rId1"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00000">
              <a:off x="7014530" y="1411522"/>
              <a:ext cx="1507750" cy="1507750"/>
            </a:xfrm>
            <a:prstGeom prst="rect">
              <a:avLst/>
            </a:prstGeom>
            <a:blipFill dpi="0" rotWithShape="0">
              <a:blip r:embed="rId2"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00000">
              <a:off x="5855495" y="2543183"/>
              <a:ext cx="1507750" cy="1507750"/>
            </a:xfrm>
            <a:prstGeom prst="rect">
              <a:avLst/>
            </a:prstGeom>
            <a:blipFill dpi="0" rotWithShape="0">
              <a:blip r:embed="rId3"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extBox 11"/>
          <p:cNvSpPr txBox="1"/>
          <p:nvPr/>
        </p:nvSpPr>
        <p:spPr>
          <a:xfrm>
            <a:off x="732155" y="2473325"/>
            <a:ext cx="3307080" cy="291465"/>
          </a:xfrm>
          <a:prstGeom prst="rect">
            <a:avLst/>
          </a:prstGeom>
          <a:noFill/>
        </p:spPr>
        <p:txBody>
          <a:bodyPr wrap="square" rtlCol="0">
            <a:spAutoFit/>
          </a:bodyPr>
          <a:p>
            <a:pP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rPr>
              <a:t>Serious and responsible</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 y</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rPr>
              <a:t>oung and dynamic</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3" name="TextBox 12"/>
          <p:cNvSpPr txBox="1"/>
          <p:nvPr/>
        </p:nvSpPr>
        <p:spPr>
          <a:xfrm>
            <a:off x="732155" y="2259965"/>
            <a:ext cx="3136265" cy="215265"/>
          </a:xfrm>
          <a:prstGeom prst="rect">
            <a:avLst/>
          </a:prstGeom>
          <a:noFill/>
        </p:spPr>
        <p:txBody>
          <a:bodyPr wrap="square" tIns="0" bIns="0" rtlCol="0" anchor="t">
            <a:spAutoFit/>
          </a:bodyPr>
          <a:p>
            <a:pPr marL="285750" lvl="0" indent="-285750">
              <a:buClr>
                <a:srgbClr val="0585A9"/>
              </a:buClr>
              <a:buFont typeface="Wingdings" panose="05000000000000000000" pitchFamily="2" charset="2"/>
              <a:buChar char="n"/>
              <a:defRPr/>
            </a:pPr>
            <a:r>
              <a:rPr lang="en-US" altLang="zh-CN" sz="1400" b="1" kern="0" dirty="0">
                <a:solidFill>
                  <a:schemeClr val="tx1">
                    <a:lumMod val="65000"/>
                    <a:lumOff val="35000"/>
                  </a:schemeClr>
                </a:solidFill>
                <a:cs typeface="+mn-ea"/>
                <a:sym typeface="+mn-lt"/>
              </a:rPr>
              <a:t>25 Professional Service Staff</a:t>
            </a:r>
            <a:endParaRPr lang="en-US" altLang="zh-CN" sz="1400" b="1" kern="0" dirty="0">
              <a:solidFill>
                <a:schemeClr val="tx1">
                  <a:lumMod val="65000"/>
                  <a:lumOff val="35000"/>
                </a:schemeClr>
              </a:solidFill>
              <a:cs typeface="+mn-ea"/>
              <a:sym typeface="+mn-lt"/>
            </a:endParaRPr>
          </a:p>
        </p:txBody>
      </p:sp>
      <p:sp>
        <p:nvSpPr>
          <p:cNvPr id="5" name="TextBox 11"/>
          <p:cNvSpPr txBox="1"/>
          <p:nvPr/>
        </p:nvSpPr>
        <p:spPr>
          <a:xfrm>
            <a:off x="732155" y="3061335"/>
            <a:ext cx="3942715" cy="291465"/>
          </a:xfrm>
          <a:prstGeom prst="rect">
            <a:avLst/>
          </a:prstGeom>
          <a:noFill/>
        </p:spPr>
        <p:txBody>
          <a:bodyPr wrap="square" rtlCol="0">
            <a:spAutoFit/>
          </a:bodyPr>
          <a:p>
            <a:pPr>
              <a:lnSpc>
                <a:spcPct val="13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Less than 5% </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rPr>
              <a:t>stuff turnover </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rate each year.</a:t>
            </a: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6" name="TextBox 12"/>
          <p:cNvSpPr txBox="1"/>
          <p:nvPr/>
        </p:nvSpPr>
        <p:spPr>
          <a:xfrm>
            <a:off x="732155" y="2847975"/>
            <a:ext cx="3017520" cy="215265"/>
          </a:xfrm>
          <a:prstGeom prst="rect">
            <a:avLst/>
          </a:prstGeom>
          <a:noFill/>
        </p:spPr>
        <p:txBody>
          <a:bodyPr wrap="square" tIns="0" bIns="0" rtlCol="0" anchor="t">
            <a:spAutoFit/>
          </a:bodyPr>
          <a:p>
            <a:pPr marL="285750" lvl="0" indent="-285750">
              <a:buClr>
                <a:srgbClr val="0585A9"/>
              </a:buClr>
              <a:buFont typeface="Wingdings" panose="05000000000000000000" pitchFamily="2" charset="2"/>
              <a:buChar char="n"/>
              <a:defRPr/>
            </a:pPr>
            <a:r>
              <a:rPr lang="en-US" altLang="zh-CN" sz="1400" b="1" kern="0" dirty="0">
                <a:solidFill>
                  <a:schemeClr val="tx1">
                    <a:lumMod val="65000"/>
                    <a:lumOff val="35000"/>
                  </a:schemeClr>
                </a:solidFill>
                <a:cs typeface="+mn-ea"/>
                <a:sym typeface="+mn-lt"/>
              </a:rPr>
              <a:t>410 Experienced Workers </a:t>
            </a:r>
            <a:endParaRPr lang="en-US" altLang="zh-CN" sz="1400" b="1" kern="0" dirty="0">
              <a:solidFill>
                <a:schemeClr val="tx1">
                  <a:lumMod val="65000"/>
                  <a:lumOff val="35000"/>
                </a:schemeClr>
              </a:solidFill>
              <a:cs typeface="+mn-ea"/>
              <a:sym typeface="+mn-lt"/>
            </a:endParaRPr>
          </a:p>
        </p:txBody>
      </p:sp>
      <p:sp>
        <p:nvSpPr>
          <p:cNvPr id="13" name="TextBox 13"/>
          <p:cNvSpPr txBox="1"/>
          <p:nvPr/>
        </p:nvSpPr>
        <p:spPr>
          <a:xfrm>
            <a:off x="732790" y="3929380"/>
            <a:ext cx="4197985" cy="691515"/>
          </a:xfrm>
          <a:prstGeom prst="rect">
            <a:avLst/>
          </a:prstGeom>
          <a:noFill/>
        </p:spPr>
        <p:txBody>
          <a:bodyPr wrap="square" rtlCol="0">
            <a:spAutoFit/>
          </a:bodyPr>
          <a:lstStyle/>
          <a:p>
            <a:pPr>
              <a:lnSpc>
                <a:spcPct val="130000"/>
              </a:lnSpc>
            </a:pPr>
            <a:r>
              <a:rPr lang="en-US" altLang="zh-CN" sz="1000" dirty="0">
                <a:latin typeface="Calibri" panose="020F0502020204030204" pitchFamily="34" charset="0"/>
                <a:cs typeface="Calibri" panose="020F0502020204030204" pitchFamily="34" charset="0"/>
                <a:sym typeface="+mn-ea"/>
              </a:rPr>
              <a:t>With experienced workers and professional customer service team, Hefeng people are here to provide superior products and services, to ensure that whatever customers need and whenever they need it could be guaranteed</a:t>
            </a:r>
            <a:r>
              <a:rPr lang="en-US" altLang="zh-CN" sz="1000" dirty="0" smtClean="0">
                <a:latin typeface="Calibri" panose="020F0502020204030204" pitchFamily="34" charset="0"/>
                <a:cs typeface="Calibri" panose="020F0502020204030204" pitchFamily="34" charset="0"/>
                <a:sym typeface="+mn-ea"/>
              </a:rPr>
              <a: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4"/>
          <p:cNvSpPr txBox="1"/>
          <p:nvPr/>
        </p:nvSpPr>
        <p:spPr>
          <a:xfrm>
            <a:off x="732155" y="3714115"/>
            <a:ext cx="4046855" cy="215265"/>
          </a:xfrm>
          <a:prstGeom prst="rect">
            <a:avLst/>
          </a:prstGeom>
          <a:noFill/>
        </p:spPr>
        <p:txBody>
          <a:bodyPr wrap="square" tIns="0" bIns="0" rtlCol="0" anchor="t">
            <a:spAutoFit/>
          </a:bodyPr>
          <a:lstStyle/>
          <a:p>
            <a:pPr lvl="0">
              <a:buClr>
                <a:srgbClr val="0585A9"/>
              </a:buClr>
              <a:defRPr/>
            </a:pPr>
            <a:r>
              <a:rPr lang="en-US" sz="1400" b="1" kern="0" dirty="0">
                <a:solidFill>
                  <a:srgbClr val="0585A9"/>
                </a:solidFill>
                <a:cs typeface="+mn-ea"/>
                <a:sym typeface="+mn-lt"/>
              </a:rPr>
              <a:t>S</a:t>
            </a:r>
            <a:r>
              <a:rPr sz="1400" b="1" kern="0" dirty="0">
                <a:solidFill>
                  <a:srgbClr val="0585A9"/>
                </a:solidFill>
                <a:cs typeface="+mn-ea"/>
                <a:sym typeface="+mn-lt"/>
              </a:rPr>
              <a:t>taying true to our founding mission</a:t>
            </a:r>
            <a:endParaRPr lang="en-US" sz="1400" b="1" kern="0" dirty="0">
              <a:solidFill>
                <a:srgbClr val="0585A9"/>
              </a:solidFill>
              <a:cs typeface="+mn-ea"/>
              <a:sym typeface="+mn-lt"/>
            </a:endParaRPr>
          </a:p>
        </p:txBody>
      </p:sp>
      <p:sp>
        <p:nvSpPr>
          <p:cNvPr id="37" name="TextBox 11"/>
          <p:cNvSpPr txBox="1">
            <a:spLocks noChangeArrowheads="1"/>
          </p:cNvSpPr>
          <p:nvPr/>
        </p:nvSpPr>
        <p:spPr bwMode="auto">
          <a:xfrm flipH="1">
            <a:off x="955978" y="576481"/>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Solidarity &amp; Profession</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25" presetClass="entr" presetSubtype="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25" presetClass="entr" presetSubtype="0" fill="hold" grpId="0" nodeType="withEffect">
                                  <p:stCondLst>
                                    <p:cond delay="50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gtEl>
                                      </p:cBhvr>
                                    </p:animEffect>
                                  </p:childTnLst>
                                </p:cTn>
                              </p:par>
                            </p:childTnLst>
                          </p:cTn>
                        </p:par>
                        <p:par>
                          <p:cTn id="49" fill="hold">
                            <p:stCondLst>
                              <p:cond delay="2500"/>
                            </p:stCondLst>
                            <p:childTnLst>
                              <p:par>
                                <p:cTn id="50" presetID="14" presetClass="entr" presetSubtype="1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randombar(horizontal)">
                                      <p:cBhvr>
                                        <p:cTn id="52" dur="500"/>
                                        <p:tgtEl>
                                          <p:spTgt spid="2"/>
                                        </p:tgtEl>
                                      </p:cBhvr>
                                    </p:animEffect>
                                  </p:childTnLst>
                                </p:cTn>
                              </p:par>
                              <p:par>
                                <p:cTn id="53" presetID="25" presetClass="entr" presetSubtype="0" fill="hold" grpId="0" nodeType="withEffect">
                                  <p:stCondLst>
                                    <p:cond delay="5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par>
                          <p:cTn id="63" fill="hold">
                            <p:stCondLst>
                              <p:cond delay="3000"/>
                            </p:stCondLst>
                            <p:childTnLst>
                              <p:par>
                                <p:cTn id="64" presetID="14" presetClass="entr" presetSubtype="1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randombar(horizontal)">
                                      <p:cBhvr>
                                        <p:cTn id="66" dur="500"/>
                                        <p:tgtEl>
                                          <p:spTgt spid="5"/>
                                        </p:tgtEl>
                                      </p:cBhvr>
                                    </p:animEffect>
                                  </p:childTnLst>
                                </p:cTn>
                              </p:par>
                              <p:par>
                                <p:cTn id="67" presetID="25" presetClass="entr" presetSubtype="0" fill="hold" grpId="0" nodeType="withEffect">
                                  <p:stCondLst>
                                    <p:cond delay="75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2" dur="1000" fill="hold"/>
                                        <p:tgtEl>
                                          <p:spTgt spid="18"/>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8"/>
                                        </p:tgtEl>
                                      </p:cBhvr>
                                    </p:animEffect>
                                  </p:childTnLst>
                                </p:cTn>
                              </p:par>
                            </p:childTnLst>
                          </p:cTn>
                        </p:par>
                        <p:par>
                          <p:cTn id="77" fill="hold">
                            <p:stCondLst>
                              <p:cond delay="3500"/>
                            </p:stCondLst>
                            <p:childTnLst>
                              <p:par>
                                <p:cTn id="78" presetID="14" presetClass="entr" presetSubtype="1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randombar(horizontal)">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2" grpId="0"/>
      <p:bldP spid="3" grpId="0"/>
      <p:bldP spid="5" grpId="0"/>
      <p:bldP spid="6"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10"/>
          <p:cNvSpPr>
            <a:spLocks noChangeAspect="1"/>
          </p:cNvSpPr>
          <p:nvPr/>
        </p:nvSpPr>
        <p:spPr>
          <a:xfrm>
            <a:off x="6934210" y="1274550"/>
            <a:ext cx="1254627" cy="13678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accent2"/>
          </a:solidFill>
          <a:ln>
            <a:noFill/>
          </a:ln>
          <a:effectLst>
            <a:outerShdw blurRad="254000" dist="63500" dir="2700000" algn="tl" rotWithShape="0">
              <a:prstClr val="black">
                <a:alpha val="30000"/>
              </a:prstClr>
            </a:outerShdw>
          </a:effectLst>
        </p:spPr>
        <p:txBody>
          <a:bodyPr anchor="ctr"/>
          <a:lstStyle/>
          <a:p>
            <a:pPr algn="ctr" defTabSz="685165"/>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4" name="Freeform 7"/>
          <p:cNvSpPr/>
          <p:nvPr/>
        </p:nvSpPr>
        <p:spPr>
          <a:xfrm>
            <a:off x="0" y="1917700"/>
            <a:ext cx="6440170" cy="1302385"/>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6317351" y="2468675"/>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adFill>
              <a:gsLst>
                <a:gs pos="0">
                  <a:srgbClr val="42B7CE"/>
                </a:gs>
                <a:gs pos="100000">
                  <a:srgbClr val="0585A9"/>
                </a:gs>
              </a:gsLst>
              <a:lin ang="2700000" scaled="0"/>
            </a:gra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9" name="Group 30"/>
          <p:cNvGrpSpPr/>
          <p:nvPr/>
        </p:nvGrpSpPr>
        <p:grpSpPr>
          <a:xfrm>
            <a:off x="5188579" y="3511779"/>
            <a:ext cx="317357" cy="278329"/>
            <a:chOff x="3175" y="-1587"/>
            <a:chExt cx="490538" cy="430212"/>
          </a:xfrm>
          <a:solidFill>
            <a:srgbClr val="1F4569"/>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3016492" y="2831454"/>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42B7CE"/>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3" name="Freeform 48"/>
          <p:cNvSpPr>
            <a:spLocks noEditPoints="1"/>
          </p:cNvSpPr>
          <p:nvPr/>
        </p:nvSpPr>
        <p:spPr bwMode="auto">
          <a:xfrm>
            <a:off x="944298" y="268248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585A9"/>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nvGrpSpPr>
          <p:cNvPr id="24" name="Group 18"/>
          <p:cNvGrpSpPr/>
          <p:nvPr/>
        </p:nvGrpSpPr>
        <p:grpSpPr>
          <a:xfrm>
            <a:off x="7701893" y="2809601"/>
            <a:ext cx="312268" cy="312268"/>
            <a:chOff x="6350" y="4763"/>
            <a:chExt cx="492125" cy="492125"/>
          </a:xfrm>
          <a:gradFill>
            <a:gsLst>
              <a:gs pos="0">
                <a:srgbClr val="42B7CE"/>
              </a:gs>
              <a:gs pos="100000">
                <a:srgbClr val="0585A9"/>
              </a:gs>
            </a:gsLst>
            <a:lin ang="2700000" scaled="0"/>
          </a:gra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99695" y="3116580"/>
            <a:ext cx="2222500" cy="1806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indent="0" algn="l" eaLnBrk="0" hangingPunct="0">
              <a:lnSpc>
                <a:spcPct val="120000"/>
              </a:lnSpc>
              <a:spcBef>
                <a:spcPct val="25000"/>
              </a:spcBef>
              <a:spcAft>
                <a:spcPct val="15000"/>
              </a:spcAft>
            </a:pPr>
            <a:r>
              <a:rPr lang="en-US" altLang="x-none" sz="1000" b="1" dirty="0" smtClean="0">
                <a:solidFill>
                  <a:srgbClr val="0585A9"/>
                </a:solidFill>
                <a:latin typeface="Calibri" panose="020F0502020204030204" pitchFamily="34" charset="0"/>
                <a:ea typeface="幼圆" panose="02010509060101010101" pitchFamily="1" charset="-122"/>
                <a:sym typeface="Arial" panose="020B0604020202020204" pitchFamily="34" charset="0"/>
              </a:rPr>
              <a:t>7S &amp; Lean Management</a:t>
            </a:r>
            <a:endParaRPr lang="en-US" altLang="x-none" sz="1000" b="1" dirty="0" smtClean="0">
              <a:solidFill>
                <a:srgbClr val="0585A9"/>
              </a:solidFill>
              <a:latin typeface="Calibri" panose="020F0502020204030204" pitchFamily="34" charset="0"/>
              <a:ea typeface="幼圆" panose="02010509060101010101" pitchFamily="1" charset="-122"/>
              <a:sym typeface="Arial" panose="020B0604020202020204" pitchFamily="34" charset="0"/>
            </a:endParaRPr>
          </a:p>
          <a:p>
            <a:pPr lvl="0" indent="0" algn="l" eaLnBrk="0" hangingPunct="0">
              <a:lnSpc>
                <a:spcPct val="120000"/>
              </a:lnSpc>
              <a:spcBef>
                <a:spcPct val="25000"/>
              </a:spcBef>
              <a:spcAft>
                <a:spcPct val="15000"/>
              </a:spcAft>
            </a:pP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7S and lean management helps to create value and improve efficiency and quality by optimizing resources.</a:t>
            </a:r>
            <a:endPar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endParaRPr>
          </a:p>
          <a:p>
            <a:pPr lvl="0" indent="0" algn="l" eaLnBrk="0" hangingPunct="0">
              <a:lnSpc>
                <a:spcPct val="120000"/>
              </a:lnSpc>
              <a:spcBef>
                <a:spcPct val="25000"/>
              </a:spcBef>
              <a:spcAft>
                <a:spcPct val="15000"/>
              </a:spcAft>
            </a:pPr>
            <a:r>
              <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rPr>
              <a:t>Professional Engineering </a:t>
            </a:r>
            <a:r>
              <a:rPr lang="en-US" altLang="x-none" sz="1000" b="1" dirty="0">
                <a:solidFill>
                  <a:srgbClr val="000000"/>
                </a:solidFill>
                <a:latin typeface="Calibri" panose="020F0502020204030204" pitchFamily="34" charset="0"/>
                <a:ea typeface="幼圆" panose="02010509060101010101" pitchFamily="1" charset="-122"/>
                <a:sym typeface="Arial" panose="020B0604020202020204" pitchFamily="34" charset="0"/>
              </a:rPr>
              <a:t>T</a:t>
            </a:r>
            <a:r>
              <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rPr>
              <a:t>eam</a:t>
            </a:r>
            <a:endPar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endParaRPr>
          </a:p>
          <a:p>
            <a:pPr lvl="0" indent="0" algn="l" eaLnBrk="0" hangingPunct="0">
              <a:lnSpc>
                <a:spcPct val="120000"/>
              </a:lnSpc>
              <a:spcBef>
                <a:spcPct val="25000"/>
              </a:spcBef>
              <a:spcAft>
                <a:spcPct val="15000"/>
              </a:spcAft>
            </a:pP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Senior experts and backbone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designers have on average over 10 years' experience in development and design </a:t>
            </a: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of steel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furniture industry.</a:t>
            </a:r>
            <a:endParaRPr lang="en-US" altLang="zh-CN" sz="1000" dirty="0"/>
          </a:p>
        </p:txBody>
      </p:sp>
      <p:sp>
        <p:nvSpPr>
          <p:cNvPr id="29" name="TextBox 27"/>
          <p:cNvSpPr txBox="1"/>
          <p:nvPr/>
        </p:nvSpPr>
        <p:spPr>
          <a:xfrm>
            <a:off x="4267200" y="3885565"/>
            <a:ext cx="2703830" cy="103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eaLnBrk="0" fontAlgn="base" hangingPunct="0">
              <a:lnSpc>
                <a:spcPct val="120000"/>
              </a:lnSpc>
              <a:spcBef>
                <a:spcPct val="25000"/>
              </a:spcBef>
              <a:spcAft>
                <a:spcPct val="15000"/>
              </a:spcAft>
              <a:buFont typeface="Wingdings" panose="05000000000000000000" pitchFamily="2" charset="2"/>
              <a:buNone/>
            </a:pPr>
            <a:r>
              <a:rPr lang="en-US" altLang="zh-CN" sz="1000" b="1" dirty="0">
                <a:solidFill>
                  <a:srgbClr val="000000"/>
                </a:solidFill>
                <a:latin typeface="Calibri" panose="020F0502020204030204" pitchFamily="34" charset="0"/>
                <a:ea typeface="幼圆" panose="02010509060101010101" pitchFamily="1" charset="-122"/>
                <a:sym typeface="+mn-ea"/>
              </a:rPr>
              <a:t>Advanced</a:t>
            </a:r>
            <a:r>
              <a:rPr lang="en-US" altLang="zh-CN" sz="1000" b="1" dirty="0">
                <a:solidFill>
                  <a:srgbClr val="000000"/>
                </a:solidFill>
                <a:latin typeface="Arial" panose="020B0604020202020204" pitchFamily="34" charset="0"/>
                <a:ea typeface="幼圆" panose="02010509060101010101" pitchFamily="1" charset="-122"/>
                <a:sym typeface="+mn-ea"/>
              </a:rPr>
              <a:t> </a:t>
            </a:r>
            <a:r>
              <a:rPr lang="en-US" altLang="zh-CN" sz="1000" b="1" dirty="0" err="1">
                <a:solidFill>
                  <a:srgbClr val="000000"/>
                </a:solidFill>
                <a:latin typeface="Calibri" panose="020F0502020204030204" pitchFamily="34" charset="0"/>
                <a:ea typeface="幼圆" panose="02010509060101010101" pitchFamily="1" charset="-122"/>
                <a:sym typeface="+mn-ea"/>
              </a:rPr>
              <a:t>E</a:t>
            </a:r>
            <a:r>
              <a:rPr lang="en-US" altLang="zh-CN" sz="1000" b="1" dirty="0" err="1" smtClean="0">
                <a:solidFill>
                  <a:srgbClr val="000000"/>
                </a:solidFill>
                <a:latin typeface="Calibri" panose="020F0502020204030204" pitchFamily="34" charset="0"/>
                <a:ea typeface="幼圆" panose="02010509060101010101" pitchFamily="1" charset="-122"/>
                <a:sym typeface="+mn-ea"/>
              </a:rPr>
              <a:t>quipments</a:t>
            </a:r>
            <a:r>
              <a:rPr lang="en-US" altLang="zh-CN" sz="1000" b="1" dirty="0" smtClean="0">
                <a:solidFill>
                  <a:srgbClr val="000000"/>
                </a:solidFill>
                <a:latin typeface="Arial" panose="020B0604020202020204" pitchFamily="34" charset="0"/>
                <a:ea typeface="幼圆" panose="02010509060101010101" pitchFamily="1" charset="-122"/>
                <a:sym typeface="+mn-ea"/>
              </a:rPr>
              <a:t> </a:t>
            </a:r>
            <a:r>
              <a:rPr lang="en-US" altLang="zh-CN" sz="1000" b="1" dirty="0">
                <a:solidFill>
                  <a:srgbClr val="000000"/>
                </a:solidFill>
                <a:latin typeface="Calibri" panose="020F0502020204030204" pitchFamily="34" charset="0"/>
                <a:ea typeface="幼圆" panose="02010509060101010101" pitchFamily="1" charset="-122"/>
                <a:sym typeface="+mn-ea"/>
              </a:rPr>
              <a:t>S</a:t>
            </a:r>
            <a:r>
              <a:rPr lang="en-US" altLang="zh-CN" sz="1000" b="1" dirty="0" smtClean="0">
                <a:solidFill>
                  <a:srgbClr val="000000"/>
                </a:solidFill>
                <a:latin typeface="Calibri" panose="020F0502020204030204" pitchFamily="34" charset="0"/>
                <a:ea typeface="幼圆" panose="02010509060101010101" pitchFamily="1" charset="-122"/>
                <a:sym typeface="+mn-ea"/>
              </a:rPr>
              <a:t>upport</a:t>
            </a:r>
            <a:endParaRPr lang="en-US" altLang="zh-CN" sz="1000" b="1" dirty="0" smtClean="0">
              <a:solidFill>
                <a:srgbClr val="000000"/>
              </a:solidFill>
              <a:latin typeface="Calibri" panose="020F0502020204030204" pitchFamily="34" charset="0"/>
              <a:ea typeface="幼圆" panose="02010509060101010101" pitchFamily="1" charset="-122"/>
              <a:sym typeface="+mn-ea"/>
            </a:endParaRPr>
          </a:p>
          <a:p>
            <a:pPr algn="l" eaLnBrk="0" fontAlgn="base" hangingPunct="0">
              <a:lnSpc>
                <a:spcPct val="120000"/>
              </a:lnSpc>
              <a:spcBef>
                <a:spcPct val="25000"/>
              </a:spcBef>
              <a:spcAft>
                <a:spcPct val="15000"/>
              </a:spcAft>
              <a:buFont typeface="Wingdings" panose="05000000000000000000" pitchFamily="2" charset="2"/>
              <a:buNone/>
            </a:pP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World-class advanced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production </a:t>
            </a: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equipment, strong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capability of R&amp;D and manufacturing</a:t>
            </a: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 strict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quality control </a:t>
            </a: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system during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the production process </a:t>
            </a: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 builds  up </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a production system with unlimited energy.</a:t>
            </a:r>
            <a:endParaRPr lang="zh-CN" altLang="en-US" sz="1000" dirty="0"/>
          </a:p>
        </p:txBody>
      </p:sp>
      <p:sp>
        <p:nvSpPr>
          <p:cNvPr id="30" name="TextBox 28"/>
          <p:cNvSpPr txBox="1"/>
          <p:nvPr/>
        </p:nvSpPr>
        <p:spPr>
          <a:xfrm>
            <a:off x="2222500" y="3371850"/>
            <a:ext cx="1952625" cy="1551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eaLnBrk="0" fontAlgn="base" hangingPunct="0">
              <a:lnSpc>
                <a:spcPct val="120000"/>
              </a:lnSpc>
              <a:spcBef>
                <a:spcPct val="25000"/>
              </a:spcBef>
              <a:spcAft>
                <a:spcPct val="15000"/>
              </a:spcAft>
              <a:buFont typeface="Wingdings" panose="05000000000000000000" pitchFamily="2" charset="2"/>
              <a:buNone/>
            </a:pPr>
            <a:r>
              <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rPr>
              <a:t>High Quality Material Suppliers</a:t>
            </a:r>
            <a:endPar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endParaRPr>
          </a:p>
          <a:p>
            <a:pPr algn="l" eaLnBrk="0" fontAlgn="base" hangingPunct="0">
              <a:lnSpc>
                <a:spcPct val="120000"/>
              </a:lnSpc>
              <a:spcBef>
                <a:spcPct val="25000"/>
              </a:spcBef>
              <a:spcAft>
                <a:spcPct val="15000"/>
              </a:spcAft>
              <a:buFont typeface="Wingdings" panose="05000000000000000000" pitchFamily="2" charset="2"/>
              <a:buNone/>
            </a:pP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Long term cooperation with superior steel sheet suppliers and the high-quality suppliers of furniture accessories such as locksets , powder coating etc., to ensure the product quality on leading position in the industry.</a:t>
            </a:r>
            <a:endPar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endParaRPr>
          </a:p>
        </p:txBody>
      </p:sp>
      <p:sp>
        <p:nvSpPr>
          <p:cNvPr id="31" name="TextBox 29"/>
          <p:cNvSpPr txBox="1"/>
          <p:nvPr/>
        </p:nvSpPr>
        <p:spPr>
          <a:xfrm>
            <a:off x="6934200" y="3220085"/>
            <a:ext cx="2164080" cy="123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eaLnBrk="0" fontAlgn="base" hangingPunct="0">
              <a:lnSpc>
                <a:spcPct val="120000"/>
              </a:lnSpc>
              <a:spcBef>
                <a:spcPct val="25000"/>
              </a:spcBef>
              <a:spcAft>
                <a:spcPct val="15000"/>
              </a:spcAft>
              <a:buFont typeface="Wingdings" panose="05000000000000000000" pitchFamily="2" charset="2"/>
              <a:buNone/>
            </a:pPr>
            <a:r>
              <a:rPr lang="en-US" altLang="x-none" sz="1000" b="1" dirty="0">
                <a:solidFill>
                  <a:srgbClr val="000000"/>
                </a:solidFill>
                <a:latin typeface="Calibri" panose="020F0502020204030204" pitchFamily="34" charset="0"/>
                <a:ea typeface="幼圆" panose="02010509060101010101" pitchFamily="1" charset="-122"/>
                <a:sym typeface="Arial" panose="020B0604020202020204" pitchFamily="34" charset="0"/>
              </a:rPr>
              <a:t>Mature &amp; </a:t>
            </a:r>
            <a:r>
              <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rPr>
              <a:t>Perfect </a:t>
            </a:r>
            <a:r>
              <a:rPr lang="en-US" altLang="x-none" sz="1000" b="1" dirty="0">
                <a:solidFill>
                  <a:srgbClr val="000000"/>
                </a:solidFill>
                <a:latin typeface="Calibri" panose="020F0502020204030204" pitchFamily="34" charset="0"/>
                <a:ea typeface="幼圆" panose="02010509060101010101" pitchFamily="1" charset="-122"/>
                <a:sym typeface="Arial" panose="020B0604020202020204" pitchFamily="34" charset="0"/>
              </a:rPr>
              <a:t>P</a:t>
            </a:r>
            <a:r>
              <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rPr>
              <a:t>roduct</a:t>
            </a:r>
            <a:endParaRPr lang="en-US" altLang="x-none" sz="1000" b="1" dirty="0" smtClean="0">
              <a:solidFill>
                <a:srgbClr val="000000"/>
              </a:solidFill>
              <a:latin typeface="Calibri" panose="020F0502020204030204" pitchFamily="34" charset="0"/>
              <a:ea typeface="幼圆" panose="02010509060101010101" pitchFamily="1" charset="-122"/>
              <a:sym typeface="Arial" panose="020B0604020202020204" pitchFamily="34" charset="0"/>
            </a:endParaRPr>
          </a:p>
          <a:p>
            <a:pPr algn="l" eaLnBrk="0" fontAlgn="base" hangingPunct="0">
              <a:lnSpc>
                <a:spcPct val="120000"/>
              </a:lnSpc>
              <a:spcBef>
                <a:spcPct val="25000"/>
              </a:spcBef>
              <a:spcAft>
                <a:spcPct val="15000"/>
              </a:spcAft>
              <a:buFont typeface="Wingdings" panose="05000000000000000000" pitchFamily="2" charset="2"/>
              <a:buNone/>
            </a:pPr>
            <a:r>
              <a:rPr lang="en-US" altLang="x-none" sz="1000" dirty="0" smtClean="0">
                <a:solidFill>
                  <a:srgbClr val="000000"/>
                </a:solidFill>
                <a:latin typeface="Calibri" panose="020F0502020204030204" pitchFamily="34" charset="0"/>
                <a:ea typeface="幼圆" panose="02010509060101010101" pitchFamily="1" charset="-122"/>
                <a:sym typeface="Arial" panose="020B0604020202020204" pitchFamily="34" charset="0"/>
              </a:rPr>
              <a:t>Market-oriented</a:t>
            </a:r>
            <a:r>
              <a:rPr lang="en-US" altLang="x-none" sz="1000" dirty="0">
                <a:solidFill>
                  <a:srgbClr val="000000"/>
                </a:solidFill>
                <a:latin typeface="Calibri" panose="020F0502020204030204" pitchFamily="34" charset="0"/>
                <a:ea typeface="幼圆" panose="02010509060101010101" pitchFamily="1" charset="-122"/>
                <a:sym typeface="Arial" panose="020B0604020202020204" pitchFamily="34" charset="0"/>
              </a:rPr>
              <a:t>, provide complete series of steel office furniture products to comprehensively satisfy customers’ demand for use.</a:t>
            </a:r>
            <a:endParaRPr lang="zh-CN" altLang="en-US" sz="1000" b="1" dirty="0"/>
          </a:p>
        </p:txBody>
      </p:sp>
      <p:sp>
        <p:nvSpPr>
          <p:cNvPr id="42" name="MH_Other_2"/>
          <p:cNvSpPr/>
          <p:nvPr>
            <p:custDataLst>
              <p:tags r:id="rId1"/>
            </p:custDataLst>
          </p:nvPr>
        </p:nvSpPr>
        <p:spPr>
          <a:xfrm>
            <a:off x="4897888" y="2515650"/>
            <a:ext cx="900000" cy="900000"/>
          </a:xfrm>
          <a:prstGeom prst="ellipse">
            <a:avLst/>
          </a:prstGeom>
          <a:solidFill>
            <a:srgbClr val="1F4569"/>
          </a:solidFill>
          <a:ln>
            <a:noFill/>
          </a:ln>
          <a:effectLst>
            <a:outerShdw blurRad="254000" dist="63500" dir="2700000" algn="tl" rotWithShape="0">
              <a:prstClr val="black">
                <a:alpha val="30000"/>
              </a:prstClr>
            </a:outerShdw>
          </a:effectLst>
        </p:spPr>
        <p:txBody>
          <a:bodyPr lIns="0" rIns="0" anchor="ctr"/>
          <a:lstStyle/>
          <a:p>
            <a:pPr algn="ctr" defTabSz="685165"/>
            <a:r>
              <a:rPr lang="en-US" altLang="zh-CN" sz="2800" dirty="0">
                <a:solidFill>
                  <a:schemeClr val="bg1"/>
                </a:solidFill>
                <a:latin typeface="Impact" panose="020B0806030902050204" pitchFamily="34" charset="0"/>
                <a:ea typeface="微软雅黑" panose="020B0503020204020204" pitchFamily="34" charset="-122"/>
              </a:rPr>
              <a:t>03</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45" name="MH_Other_2"/>
          <p:cNvSpPr/>
          <p:nvPr>
            <p:custDataLst>
              <p:tags r:id="rId2"/>
            </p:custDataLst>
          </p:nvPr>
        </p:nvSpPr>
        <p:spPr>
          <a:xfrm>
            <a:off x="625394" y="1596538"/>
            <a:ext cx="900000" cy="900000"/>
          </a:xfrm>
          <a:prstGeom prst="ellipse">
            <a:avLst/>
          </a:prstGeom>
          <a:solidFill>
            <a:srgbClr val="42B7CE"/>
          </a:solidFill>
          <a:ln>
            <a:noFill/>
          </a:ln>
          <a:effectLst>
            <a:outerShdw blurRad="254000" dist="63500" dir="2700000" algn="tl" rotWithShape="0">
              <a:prstClr val="black">
                <a:alpha val="30000"/>
              </a:prstClr>
            </a:outerShdw>
          </a:effectLst>
        </p:spPr>
        <p:txBody>
          <a:bodyPr lIns="0" rIns="0" anchor="ctr"/>
          <a:lstStyle/>
          <a:p>
            <a:pPr algn="ctr" defTabSz="685165"/>
            <a:r>
              <a:rPr lang="en-US" altLang="zh-CN" sz="2800" dirty="0">
                <a:solidFill>
                  <a:schemeClr val="bg1"/>
                </a:solidFill>
                <a:latin typeface="Impact" panose="020B0806030902050204" pitchFamily="34" charset="0"/>
                <a:ea typeface="微软雅黑" panose="020B0503020204020204" pitchFamily="34" charset="-122"/>
              </a:rPr>
              <a:t>01</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8" name="椭圆 17"/>
          <p:cNvSpPr/>
          <p:nvPr/>
        </p:nvSpPr>
        <p:spPr>
          <a:xfrm>
            <a:off x="2631097" y="1529705"/>
            <a:ext cx="1032856" cy="1032856"/>
          </a:xfrm>
          <a:prstGeom prst="ellipse">
            <a:avLst/>
          </a:prstGeom>
          <a:solidFill>
            <a:srgbClr val="0585A9"/>
          </a:solidFill>
          <a:ln>
            <a:noFill/>
          </a:ln>
          <a:effectLst>
            <a:outerShdw blurRad="254000" dist="63500" dir="2700000" algn="tl" rotWithShape="0">
              <a:prstClr val="black">
                <a:alpha val="30000"/>
              </a:prstClr>
            </a:outerShdw>
          </a:effectLst>
        </p:spPr>
        <p:txBody>
          <a:bodyPr anchor="ctr"/>
          <a:lstStyle/>
          <a:p>
            <a:pPr algn="ctr" defTabSz="685165"/>
            <a:r>
              <a:rPr lang="en-US" altLang="zh-CN" sz="3200" dirty="0">
                <a:solidFill>
                  <a:schemeClr val="bg1"/>
                </a:solidFill>
                <a:latin typeface="Impact" panose="020B0806030902050204" pitchFamily="34" charset="0"/>
                <a:ea typeface="微软雅黑" panose="020B0503020204020204" pitchFamily="34" charset="-122"/>
              </a:rPr>
              <a:t>02</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49" name="矩形 10"/>
          <p:cNvSpPr>
            <a:spLocks noChangeAspect="1"/>
          </p:cNvSpPr>
          <p:nvPr/>
        </p:nvSpPr>
        <p:spPr>
          <a:xfrm>
            <a:off x="7073152" y="1056513"/>
            <a:ext cx="1436409" cy="156598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42B7CE"/>
              </a:gs>
              <a:gs pos="100000">
                <a:srgbClr val="0585A9"/>
              </a:gs>
            </a:gsLst>
            <a:lin ang="2700000" scaled="0"/>
          </a:gradFill>
          <a:ln>
            <a:noFill/>
          </a:ln>
          <a:effectLst/>
        </p:spPr>
        <p:txBody>
          <a:bodyPr anchor="ctr"/>
          <a:lstStyle/>
          <a:p>
            <a:pPr algn="ctr" defTabSz="685165"/>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40" name="矩形 39"/>
          <p:cNvSpPr/>
          <p:nvPr/>
        </p:nvSpPr>
        <p:spPr>
          <a:xfrm>
            <a:off x="7246618" y="1563811"/>
            <a:ext cx="1089477" cy="437515"/>
          </a:xfrm>
          <a:prstGeom prst="rect">
            <a:avLst/>
          </a:prstGeom>
        </p:spPr>
        <p:txBody>
          <a:bodyPr wrap="square" lIns="68589" tIns="34295" rIns="68589" bIns="34295">
            <a:spAutoFit/>
          </a:bodyPr>
          <a:lstStyle/>
          <a:p>
            <a:pPr algn="ctr">
              <a:lnSpc>
                <a:spcPct val="120000"/>
              </a:lnSpc>
            </a:pPr>
            <a:r>
              <a:rPr lang="en-US" sz="2000" b="1" dirty="0">
                <a:solidFill>
                  <a:schemeClr val="bg1"/>
                </a:solidFill>
                <a:latin typeface="+mj-ea"/>
                <a:ea typeface="+mj-ea"/>
              </a:rPr>
              <a:t>Target</a:t>
            </a:r>
            <a:endParaRPr lang="en-US" sz="2000" b="1" dirty="0">
              <a:solidFill>
                <a:schemeClr val="bg1"/>
              </a:solidFill>
              <a:latin typeface="+mj-ea"/>
              <a:ea typeface="+mj-ea"/>
            </a:endParaRPr>
          </a:p>
        </p:txBody>
      </p:sp>
      <p:grpSp>
        <p:nvGrpSpPr>
          <p:cNvPr id="36" name="组合 35"/>
          <p:cNvGrpSpPr/>
          <p:nvPr/>
        </p:nvGrpSpPr>
        <p:grpSpPr>
          <a:xfrm>
            <a:off x="944548" y="271204"/>
            <a:ext cx="2376264" cy="540862"/>
            <a:chOff x="944548" y="309304"/>
            <a:chExt cx="2376264" cy="540862"/>
          </a:xfrm>
        </p:grpSpPr>
        <p:sp>
          <p:nvSpPr>
            <p:cNvPr id="37" name="TextBox 11"/>
            <p:cNvSpPr txBox="1">
              <a:spLocks noChangeArrowheads="1"/>
            </p:cNvSpPr>
            <p:nvPr/>
          </p:nvSpPr>
          <p:spPr bwMode="auto">
            <a:xfrm flipH="1">
              <a:off x="944548" y="605056"/>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Innovation &amp; Development</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8" name="文本框 37"/>
            <p:cNvSpPr txBox="1"/>
            <p:nvPr/>
          </p:nvSpPr>
          <p:spPr>
            <a:xfrm>
              <a:off x="947723" y="309304"/>
              <a:ext cx="1971040" cy="368300"/>
            </a:xfrm>
            <a:prstGeom prst="rect">
              <a:avLst/>
            </a:prstGeom>
            <a:noFill/>
          </p:spPr>
          <p:txBody>
            <a:bodyPr wrap="square" rtlCol="0">
              <a:spAutoFit/>
            </a:bodyPr>
            <a:lstStyle/>
            <a:p>
              <a:pPr algn="l"/>
              <a:r>
                <a:rPr lang="en-US" altLang="zh-CN" b="1" dirty="0">
                  <a:solidFill>
                    <a:srgbClr val="1F4569"/>
                  </a:solidFill>
                </a:rPr>
                <a:t>Consistent Aim </a:t>
              </a:r>
              <a:endParaRPr lang="en-US" altLang="zh-CN" b="1" dirty="0">
                <a:solidFill>
                  <a:srgbClr val="1F4569"/>
                </a:solidFill>
              </a:endParaRPr>
            </a:p>
          </p:txBody>
        </p:sp>
      </p:grpSp>
      <p:sp>
        <p:nvSpPr>
          <p:cNvPr id="2" name="TextBox 26"/>
          <p:cNvSpPr txBox="1"/>
          <p:nvPr/>
        </p:nvSpPr>
        <p:spPr>
          <a:xfrm>
            <a:off x="3938270" y="360680"/>
            <a:ext cx="4937125" cy="82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indent="0" algn="l" eaLnBrk="0" hangingPunct="0">
              <a:lnSpc>
                <a:spcPct val="120000"/>
              </a:lnSpc>
              <a:spcBef>
                <a:spcPct val="25000"/>
              </a:spcBef>
              <a:spcAft>
                <a:spcPct val="15000"/>
              </a:spcAft>
            </a:pP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With </a:t>
            </a:r>
            <a:r>
              <a:rPr lang="en-US" altLang="x-none" sz="1000" dirty="0">
                <a:solidFill>
                  <a:srgbClr val="000000"/>
                </a:solidFill>
                <a:latin typeface="Calibri" panose="020F0502020204030204" pitchFamily="34" charset="0"/>
                <a:ea typeface="华文细黑" panose="02010600040101010101" pitchFamily="2" charset="-122"/>
                <a:sym typeface="华文细黑" panose="02010600040101010101" pitchFamily="2" charset="-122"/>
              </a:rPr>
              <a:t>the effective management, </a:t>
            </a: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high-quality engineering team</a:t>
            </a:r>
            <a:r>
              <a:rPr lang="en-US" altLang="x-none" sz="1000" dirty="0">
                <a:solidFill>
                  <a:srgbClr val="000000"/>
                </a:solidFill>
                <a:latin typeface="Calibri" panose="020F0502020204030204" pitchFamily="34" charset="0"/>
                <a:ea typeface="华文细黑" panose="02010600040101010101" pitchFamily="2" charset="-122"/>
                <a:sym typeface="华文细黑" panose="02010600040101010101" pitchFamily="2" charset="-122"/>
              </a:rPr>
              <a:t> and advanced </a:t>
            </a: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equipment, </a:t>
            </a:r>
            <a:r>
              <a:rPr lang="en-US" altLang="x-none" sz="1000" dirty="0">
                <a:solidFill>
                  <a:srgbClr val="000000"/>
                </a:solidFill>
                <a:latin typeface="Calibri" panose="020F0502020204030204" pitchFamily="34" charset="0"/>
                <a:ea typeface="华文细黑" panose="02010600040101010101" pitchFamily="2" charset="-122"/>
                <a:sym typeface="华文细黑" panose="02010600040101010101" pitchFamily="2" charset="-122"/>
              </a:rPr>
              <a:t>Hef</a:t>
            </a: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eng Furniture insists </a:t>
            </a:r>
            <a:r>
              <a:rPr lang="en-US" altLang="x-none" sz="1000" dirty="0">
                <a:solidFill>
                  <a:srgbClr val="000000"/>
                </a:solidFill>
                <a:latin typeface="Calibri" panose="020F0502020204030204" pitchFamily="34" charset="0"/>
                <a:ea typeface="华文细黑" panose="02010600040101010101" pitchFamily="2" charset="-122"/>
                <a:sym typeface="华文细黑" panose="02010600040101010101" pitchFamily="2" charset="-122"/>
              </a:rPr>
              <a:t>on </a:t>
            </a: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the independent R&amp;D capacity in order to </a:t>
            </a:r>
            <a:r>
              <a:rPr lang="en-US" altLang="x-none" sz="1000" dirty="0">
                <a:solidFill>
                  <a:srgbClr val="000000"/>
                </a:solidFill>
                <a:latin typeface="Calibri" panose="020F0502020204030204" pitchFamily="34" charset="0"/>
                <a:ea typeface="华文细黑" panose="02010600040101010101" pitchFamily="2" charset="-122"/>
                <a:sym typeface="华文细黑" panose="02010600040101010101" pitchFamily="2" charset="-122"/>
              </a:rPr>
              <a:t>ensure the technical </a:t>
            </a: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storage and constantly improve </a:t>
            </a:r>
            <a:r>
              <a:rPr lang="en-US" altLang="x-none" sz="1000" dirty="0">
                <a:solidFill>
                  <a:srgbClr val="000000"/>
                </a:solidFill>
                <a:latin typeface="Calibri" panose="020F0502020204030204" pitchFamily="34" charset="0"/>
                <a:ea typeface="华文细黑" panose="02010600040101010101" pitchFamily="2" charset="-122"/>
                <a:sym typeface="华文细黑" panose="02010600040101010101" pitchFamily="2" charset="-122"/>
              </a:rPr>
              <a:t>our </a:t>
            </a:r>
            <a:r>
              <a:rPr lang="en-US" altLang="x-none" sz="1000" dirty="0" smtClean="0">
                <a:solidFill>
                  <a:srgbClr val="000000"/>
                </a:solidFill>
                <a:latin typeface="Calibri" panose="020F0502020204030204" pitchFamily="34" charset="0"/>
                <a:ea typeface="华文细黑" panose="02010600040101010101" pitchFamily="2" charset="-122"/>
                <a:sym typeface="华文细黑" panose="02010600040101010101" pitchFamily="2" charset="-122"/>
              </a:rPr>
              <a:t>technology and workmanship independently.</a:t>
            </a:r>
            <a:endParaRPr lang="zh-CN" altLang="en-US" sz="1000" dirty="0"/>
          </a:p>
        </p:txBody>
      </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8" presetClass="emph" presetSubtype="0" fill="hold" nodeType="withEffect">
                                      <p:stCondLst>
                                        <p:cond delay="0"/>
                                      </p:stCondLst>
                                      <p:childTnLst>
                                        <p:animRot by="4200000">
                                          <p:cBhvr>
                                            <p:cTn id="13" dur="1000" fill="hold"/>
                                            <p:tgtEl>
                                              <p:spTgt spid="5"/>
                                            </p:tgtEl>
                                            <p:attrNameLst>
                                              <p:attrName>r</p:attrName>
                                            </p:attrNameLst>
                                          </p:cBhvr>
                                        </p:animRot>
                                      </p:childTnLst>
                                    </p:cTn>
                                  </p:par>
                                  <p:par>
                                    <p:cTn id="14" presetID="8" presetClass="emph" presetSubtype="0" decel="66600" fill="hold" nodeType="withEffect">
                                      <p:stCondLst>
                                        <p:cond delay="1250"/>
                                      </p:stCondLst>
                                      <p:childTnLst>
                                        <p:animRot by="-5400000">
                                          <p:cBhvr>
                                            <p:cTn id="15" dur="750" fill="hold"/>
                                            <p:tgtEl>
                                              <p:spTgt spid="5"/>
                                            </p:tgtEl>
                                            <p:attrNameLst>
                                              <p:attrName>r</p:attrName>
                                            </p:attrNameLst>
                                          </p:cBhvr>
                                        </p:animRot>
                                      </p:childTnLst>
                                    </p:cTn>
                                  </p:par>
                                  <p:par>
                                    <p:cTn id="16" presetID="22" presetClass="entr" presetSubtype="8"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500"/>
                                            <p:tgtEl>
                                              <p:spTgt spid="4"/>
                                            </p:tgtEl>
                                          </p:cBhvr>
                                        </p:animEffect>
                                      </p:childTnLst>
                                    </p:cTn>
                                  </p:par>
                                  <p:par>
                                    <p:cTn id="19" presetID="42" presetClass="entr" presetSubtype="0" fill="hold" grpId="0" nodeType="withEffect">
                                      <p:stCondLst>
                                        <p:cond delay="15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75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anim calcmode="lin" valueType="num">
                                          <p:cBhvr>
                                            <p:cTn id="27" dur="500" fill="hold"/>
                                            <p:tgtEl>
                                              <p:spTgt spid="49"/>
                                            </p:tgtEl>
                                            <p:attrNameLst>
                                              <p:attrName>ppt_x</p:attrName>
                                            </p:attrNameLst>
                                          </p:cBhvr>
                                          <p:tavLst>
                                            <p:tav tm="0">
                                              <p:val>
                                                <p:strVal val="#ppt_x"/>
                                              </p:val>
                                            </p:tav>
                                            <p:tav tm="100000">
                                              <p:val>
                                                <p:strVal val="#ppt_x"/>
                                              </p:val>
                                            </p:tav>
                                          </p:tavLst>
                                        </p:anim>
                                        <p:anim calcmode="lin" valueType="num">
                                          <p:cBhvr>
                                            <p:cTn id="28" dur="500" fill="hold"/>
                                            <p:tgtEl>
                                              <p:spTgt spid="49"/>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50"/>
                                            <p:tgtEl>
                                              <p:spTgt spid="31"/>
                                            </p:tgtEl>
                                          </p:cBhvr>
                                        </p:animEffect>
                                        <p:anim calcmode="lin" valueType="num">
                                          <p:cBhvr>
                                            <p:cTn id="42" dur="250" fill="hold"/>
                                            <p:tgtEl>
                                              <p:spTgt spid="31"/>
                                            </p:tgtEl>
                                            <p:attrNameLst>
                                              <p:attrName>ppt_x</p:attrName>
                                            </p:attrNameLst>
                                          </p:cBhvr>
                                          <p:tavLst>
                                            <p:tav tm="0">
                                              <p:val>
                                                <p:strVal val="#ppt_x"/>
                                              </p:val>
                                            </p:tav>
                                            <p:tav tm="100000">
                                              <p:val>
                                                <p:strVal val="#ppt_x"/>
                                              </p:val>
                                            </p:tav>
                                          </p:tavLst>
                                        </p:anim>
                                        <p:anim calcmode="lin" valueType="num">
                                          <p:cBhvr>
                                            <p:cTn id="43" dur="25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2" presetClass="entr" presetSubtype="12" accel="52000" fill="hold" grpId="0" nodeType="afterEffect" p14:presetBounceEnd="54000">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14:bounceEnd="54000">
                                          <p:cBhvr additive="base">
                                            <p:cTn id="47" dur="1200" fill="hold"/>
                                            <p:tgtEl>
                                              <p:spTgt spid="45"/>
                                            </p:tgtEl>
                                            <p:attrNameLst>
                                              <p:attrName>ppt_x</p:attrName>
                                            </p:attrNameLst>
                                          </p:cBhvr>
                                          <p:tavLst>
                                            <p:tav tm="0">
                                              <p:val>
                                                <p:strVal val="0-#ppt_w/2"/>
                                              </p:val>
                                            </p:tav>
                                            <p:tav tm="100000">
                                              <p:val>
                                                <p:strVal val="#ppt_x"/>
                                              </p:val>
                                            </p:tav>
                                          </p:tavLst>
                                        </p:anim>
                                        <p:anim calcmode="lin" valueType="num" p14:bounceEnd="54000">
                                          <p:cBhvr additive="base">
                                            <p:cTn id="48" dur="12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14:presetBounceEnd="40000">
                                      <p:stCondLst>
                                        <p:cond delay="250"/>
                                      </p:stCondLst>
                                      <p:childTnLst>
                                        <p:set>
                                          <p:cBhvr>
                                            <p:cTn id="50" dur="1" fill="hold">
                                              <p:stCondLst>
                                                <p:cond delay="0"/>
                                              </p:stCondLst>
                                            </p:cTn>
                                            <p:tgtEl>
                                              <p:spTgt spid="18"/>
                                            </p:tgtEl>
                                            <p:attrNameLst>
                                              <p:attrName>style.visibility</p:attrName>
                                            </p:attrNameLst>
                                          </p:cBhvr>
                                          <p:to>
                                            <p:strVal val="visible"/>
                                          </p:to>
                                        </p:set>
                                        <p:anim calcmode="lin" valueType="num" p14:bounceEnd="40000">
                                          <p:cBhvr additive="base">
                                            <p:cTn id="51"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52" dur="1000" fill="hold"/>
                                            <p:tgtEl>
                                              <p:spTgt spid="18"/>
                                            </p:tgtEl>
                                            <p:attrNameLst>
                                              <p:attrName>ppt_y</p:attrName>
                                            </p:attrNameLst>
                                          </p:cBhvr>
                                          <p:tavLst>
                                            <p:tav tm="0">
                                              <p:val>
                                                <p:strVal val="0-#ppt_h/2"/>
                                              </p:val>
                                            </p:tav>
                                            <p:tav tm="100000">
                                              <p:val>
                                                <p:strVal val="#ppt_y"/>
                                              </p:val>
                                            </p:tav>
                                          </p:tavLst>
                                        </p:anim>
                                      </p:childTnLst>
                                    </p:cTn>
                                  </p:par>
                                  <p:par>
                                    <p:cTn id="53" presetID="2" presetClass="entr" presetSubtype="6" accel="52000" fill="hold" grpId="0" nodeType="withEffect" p14:presetBounceEnd="54000">
                                      <p:stCondLst>
                                        <p:cond delay="500"/>
                                      </p:stCondLst>
                                      <p:childTnLst>
                                        <p:set>
                                          <p:cBhvr>
                                            <p:cTn id="54" dur="1" fill="hold">
                                              <p:stCondLst>
                                                <p:cond delay="0"/>
                                              </p:stCondLst>
                                            </p:cTn>
                                            <p:tgtEl>
                                              <p:spTgt spid="42"/>
                                            </p:tgtEl>
                                            <p:attrNameLst>
                                              <p:attrName>style.visibility</p:attrName>
                                            </p:attrNameLst>
                                          </p:cBhvr>
                                          <p:to>
                                            <p:strVal val="visible"/>
                                          </p:to>
                                        </p:set>
                                        <p:anim calcmode="lin" valueType="num" p14:bounceEnd="54000">
                                          <p:cBhvr additive="base">
                                            <p:cTn id="55" dur="1200" fill="hold"/>
                                            <p:tgtEl>
                                              <p:spTgt spid="42"/>
                                            </p:tgtEl>
                                            <p:attrNameLst>
                                              <p:attrName>ppt_x</p:attrName>
                                            </p:attrNameLst>
                                          </p:cBhvr>
                                          <p:tavLst>
                                            <p:tav tm="0">
                                              <p:val>
                                                <p:strVal val="1+#ppt_w/2"/>
                                              </p:val>
                                            </p:tav>
                                            <p:tav tm="100000">
                                              <p:val>
                                                <p:strVal val="#ppt_x"/>
                                              </p:val>
                                            </p:tav>
                                          </p:tavLst>
                                        </p:anim>
                                        <p:anim calcmode="lin" valueType="num" p14:bounceEnd="54000">
                                          <p:cBhvr additive="base">
                                            <p:cTn id="56" dur="1200" fill="hold"/>
                                            <p:tgtEl>
                                              <p:spTgt spid="42"/>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strVal val="#ppt_x"/>
                                              </p:val>
                                            </p:tav>
                                            <p:tav tm="100000">
                                              <p:val>
                                                <p:strVal val="#ppt_x"/>
                                              </p:val>
                                            </p:tav>
                                          </p:tavLst>
                                        </p:anim>
                                        <p:anim calcmode="lin" valueType="num">
                                          <p:cBhvr>
                                            <p:cTn id="62" dur="500" fill="hold"/>
                                            <p:tgtEl>
                                              <p:spTgt spid="2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25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anim calcmode="lin" valueType="num">
                                          <p:cBhvr>
                                            <p:cTn id="66" dur="250" fill="hold"/>
                                            <p:tgtEl>
                                              <p:spTgt spid="28"/>
                                            </p:tgtEl>
                                            <p:attrNameLst>
                                              <p:attrName>ppt_x</p:attrName>
                                            </p:attrNameLst>
                                          </p:cBhvr>
                                          <p:tavLst>
                                            <p:tav tm="0">
                                              <p:val>
                                                <p:strVal val="#ppt_x"/>
                                              </p:val>
                                            </p:tav>
                                            <p:tav tm="100000">
                                              <p:val>
                                                <p:strVal val="#ppt_x"/>
                                              </p:val>
                                            </p:tav>
                                          </p:tavLst>
                                        </p:anim>
                                        <p:anim calcmode="lin" valueType="num">
                                          <p:cBhvr>
                                            <p:cTn id="67" dur="25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anim calcmode="lin" valueType="num">
                                          <p:cBhvr>
                                            <p:cTn id="72" dur="500" fill="hold"/>
                                            <p:tgtEl>
                                              <p:spTgt spid="22"/>
                                            </p:tgtEl>
                                            <p:attrNameLst>
                                              <p:attrName>ppt_x</p:attrName>
                                            </p:attrNameLst>
                                          </p:cBhvr>
                                          <p:tavLst>
                                            <p:tav tm="0">
                                              <p:val>
                                                <p:strVal val="#ppt_x"/>
                                              </p:val>
                                            </p:tav>
                                            <p:tav tm="100000">
                                              <p:val>
                                                <p:strVal val="#ppt_x"/>
                                              </p:val>
                                            </p:tav>
                                          </p:tavLst>
                                        </p:anim>
                                        <p:anim calcmode="lin" valueType="num">
                                          <p:cBhvr>
                                            <p:cTn id="73" dur="500" fill="hold"/>
                                            <p:tgtEl>
                                              <p:spTgt spid="2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25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250"/>
                                            <p:tgtEl>
                                              <p:spTgt spid="30"/>
                                            </p:tgtEl>
                                          </p:cBhvr>
                                        </p:animEffect>
                                        <p:anim calcmode="lin" valueType="num">
                                          <p:cBhvr>
                                            <p:cTn id="77" dur="250" fill="hold"/>
                                            <p:tgtEl>
                                              <p:spTgt spid="30"/>
                                            </p:tgtEl>
                                            <p:attrNameLst>
                                              <p:attrName>ppt_x</p:attrName>
                                            </p:attrNameLst>
                                          </p:cBhvr>
                                          <p:tavLst>
                                            <p:tav tm="0">
                                              <p:val>
                                                <p:strVal val="#ppt_x"/>
                                              </p:val>
                                            </p:tav>
                                            <p:tav tm="100000">
                                              <p:val>
                                                <p:strVal val="#ppt_x"/>
                                              </p:val>
                                            </p:tav>
                                          </p:tavLst>
                                        </p:anim>
                                        <p:anim calcmode="lin" valueType="num">
                                          <p:cBhvr>
                                            <p:cTn id="78" dur="250" fill="hold"/>
                                            <p:tgtEl>
                                              <p:spTgt spid="30"/>
                                            </p:tgtEl>
                                            <p:attrNameLst>
                                              <p:attrName>ppt_y</p:attrName>
                                            </p:attrNameLst>
                                          </p:cBhvr>
                                          <p:tavLst>
                                            <p:tav tm="0">
                                              <p:val>
                                                <p:strVal val="#ppt_y-.1"/>
                                              </p:val>
                                            </p:tav>
                                            <p:tav tm="100000">
                                              <p:val>
                                                <p:strVal val="#ppt_y"/>
                                              </p:val>
                                            </p:tav>
                                          </p:tavLst>
                                        </p:anim>
                                      </p:childTnLst>
                                    </p:cTn>
                                  </p:par>
                                </p:childTnLst>
                              </p:cTn>
                            </p:par>
                            <p:par>
                              <p:cTn id="79" fill="hold">
                                <p:stCondLst>
                                  <p:cond delay="4000"/>
                                </p:stCondLst>
                                <p:childTnLst>
                                  <p:par>
                                    <p:cTn id="80" presetID="42" presetClass="entr" presetSubtype="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anim calcmode="lin" valueType="num">
                                          <p:cBhvr>
                                            <p:cTn id="83" dur="500" fill="hold"/>
                                            <p:tgtEl>
                                              <p:spTgt spid="19"/>
                                            </p:tgtEl>
                                            <p:attrNameLst>
                                              <p:attrName>ppt_x</p:attrName>
                                            </p:attrNameLst>
                                          </p:cBhvr>
                                          <p:tavLst>
                                            <p:tav tm="0">
                                              <p:val>
                                                <p:strVal val="#ppt_x"/>
                                              </p:val>
                                            </p:tav>
                                            <p:tav tm="100000">
                                              <p:val>
                                                <p:strVal val="#ppt_x"/>
                                              </p:val>
                                            </p:tav>
                                          </p:tavLst>
                                        </p:anim>
                                        <p:anim calcmode="lin" valueType="num">
                                          <p:cBhvr>
                                            <p:cTn id="84" dur="5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5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250"/>
                                            <p:tgtEl>
                                              <p:spTgt spid="29"/>
                                            </p:tgtEl>
                                          </p:cBhvr>
                                        </p:animEffect>
                                        <p:anim calcmode="lin" valueType="num">
                                          <p:cBhvr>
                                            <p:cTn id="88" dur="250" fill="hold"/>
                                            <p:tgtEl>
                                              <p:spTgt spid="29"/>
                                            </p:tgtEl>
                                            <p:attrNameLst>
                                              <p:attrName>ppt_x</p:attrName>
                                            </p:attrNameLst>
                                          </p:cBhvr>
                                          <p:tavLst>
                                            <p:tav tm="0">
                                              <p:val>
                                                <p:strVal val="#ppt_x"/>
                                              </p:val>
                                            </p:tav>
                                            <p:tav tm="100000">
                                              <p:val>
                                                <p:strVal val="#ppt_x"/>
                                              </p:val>
                                            </p:tav>
                                          </p:tavLst>
                                        </p:anim>
                                        <p:anim calcmode="lin" valueType="num">
                                          <p:cBhvr>
                                            <p:cTn id="89"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P spid="22" grpId="0" bldLvl="0" animBg="1"/>
          <p:bldP spid="23" grpId="0" bldLvl="0" animBg="1"/>
          <p:bldP spid="28" grpId="0" bldLvl="0" animBg="1"/>
          <p:bldP spid="29" grpId="0" bldLvl="0" animBg="1"/>
          <p:bldP spid="30" grpId="0" bldLvl="0" animBg="1"/>
          <p:bldP spid="31" grpId="0" bldLvl="0" animBg="1"/>
          <p:bldP spid="42" grpId="0" bldLvl="0" animBg="1"/>
          <p:bldP spid="45" grpId="0" bldLvl="0" animBg="1"/>
          <p:bldP spid="18" grpId="0" bldLvl="0" animBg="1"/>
          <p:bldP spid="49" grpId="0" bldLvl="0" animBg="1"/>
          <p:bldP spid="40" grpId="0"/>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8" presetClass="emph" presetSubtype="0" fill="hold" nodeType="withEffect">
                                      <p:stCondLst>
                                        <p:cond delay="0"/>
                                      </p:stCondLst>
                                      <p:childTnLst>
                                        <p:animRot by="4200000">
                                          <p:cBhvr>
                                            <p:cTn id="13" dur="1000" fill="hold"/>
                                            <p:tgtEl>
                                              <p:spTgt spid="5"/>
                                            </p:tgtEl>
                                            <p:attrNameLst>
                                              <p:attrName>r</p:attrName>
                                            </p:attrNameLst>
                                          </p:cBhvr>
                                        </p:animRot>
                                      </p:childTnLst>
                                    </p:cTn>
                                  </p:par>
                                  <p:par>
                                    <p:cTn id="14" presetID="8" presetClass="emph" presetSubtype="0" decel="66600" fill="hold" nodeType="withEffect">
                                      <p:stCondLst>
                                        <p:cond delay="1250"/>
                                      </p:stCondLst>
                                      <p:childTnLst>
                                        <p:animRot by="-5400000">
                                          <p:cBhvr>
                                            <p:cTn id="15" dur="750" fill="hold"/>
                                            <p:tgtEl>
                                              <p:spTgt spid="5"/>
                                            </p:tgtEl>
                                            <p:attrNameLst>
                                              <p:attrName>r</p:attrName>
                                            </p:attrNameLst>
                                          </p:cBhvr>
                                        </p:animRot>
                                      </p:childTnLst>
                                    </p:cTn>
                                  </p:par>
                                  <p:par>
                                    <p:cTn id="16" presetID="22" presetClass="entr" presetSubtype="8"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500"/>
                                            <p:tgtEl>
                                              <p:spTgt spid="4"/>
                                            </p:tgtEl>
                                          </p:cBhvr>
                                        </p:animEffect>
                                      </p:childTnLst>
                                    </p:cTn>
                                  </p:par>
                                  <p:par>
                                    <p:cTn id="19" presetID="42" presetClass="entr" presetSubtype="0" fill="hold" grpId="0" nodeType="withEffect">
                                      <p:stCondLst>
                                        <p:cond delay="15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75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anim calcmode="lin" valueType="num">
                                          <p:cBhvr>
                                            <p:cTn id="27" dur="500" fill="hold"/>
                                            <p:tgtEl>
                                              <p:spTgt spid="49"/>
                                            </p:tgtEl>
                                            <p:attrNameLst>
                                              <p:attrName>ppt_x</p:attrName>
                                            </p:attrNameLst>
                                          </p:cBhvr>
                                          <p:tavLst>
                                            <p:tav tm="0">
                                              <p:val>
                                                <p:strVal val="#ppt_x"/>
                                              </p:val>
                                            </p:tav>
                                            <p:tav tm="100000">
                                              <p:val>
                                                <p:strVal val="#ppt_x"/>
                                              </p:val>
                                            </p:tav>
                                          </p:tavLst>
                                        </p:anim>
                                        <p:anim calcmode="lin" valueType="num">
                                          <p:cBhvr>
                                            <p:cTn id="28" dur="500" fill="hold"/>
                                            <p:tgtEl>
                                              <p:spTgt spid="49"/>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50"/>
                                            <p:tgtEl>
                                              <p:spTgt spid="31"/>
                                            </p:tgtEl>
                                          </p:cBhvr>
                                        </p:animEffect>
                                        <p:anim calcmode="lin" valueType="num">
                                          <p:cBhvr>
                                            <p:cTn id="42" dur="250" fill="hold"/>
                                            <p:tgtEl>
                                              <p:spTgt spid="31"/>
                                            </p:tgtEl>
                                            <p:attrNameLst>
                                              <p:attrName>ppt_x</p:attrName>
                                            </p:attrNameLst>
                                          </p:cBhvr>
                                          <p:tavLst>
                                            <p:tav tm="0">
                                              <p:val>
                                                <p:strVal val="#ppt_x"/>
                                              </p:val>
                                            </p:tav>
                                            <p:tav tm="100000">
                                              <p:val>
                                                <p:strVal val="#ppt_x"/>
                                              </p:val>
                                            </p:tav>
                                          </p:tavLst>
                                        </p:anim>
                                        <p:anim calcmode="lin" valueType="num">
                                          <p:cBhvr>
                                            <p:cTn id="43" dur="25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2" presetClass="entr" presetSubtype="12" accel="5200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200" fill="hold"/>
                                            <p:tgtEl>
                                              <p:spTgt spid="45"/>
                                            </p:tgtEl>
                                            <p:attrNameLst>
                                              <p:attrName>ppt_x</p:attrName>
                                            </p:attrNameLst>
                                          </p:cBhvr>
                                          <p:tavLst>
                                            <p:tav tm="0">
                                              <p:val>
                                                <p:strVal val="0-#ppt_w/2"/>
                                              </p:val>
                                            </p:tav>
                                            <p:tav tm="100000">
                                              <p:val>
                                                <p:strVal val="#ppt_x"/>
                                              </p:val>
                                            </p:tav>
                                          </p:tavLst>
                                        </p:anim>
                                        <p:anim calcmode="lin" valueType="num">
                                          <p:cBhvr additive="base">
                                            <p:cTn id="48" dur="12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25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000" fill="hold"/>
                                            <p:tgtEl>
                                              <p:spTgt spid="18"/>
                                            </p:tgtEl>
                                            <p:attrNameLst>
                                              <p:attrName>ppt_x</p:attrName>
                                            </p:attrNameLst>
                                          </p:cBhvr>
                                          <p:tavLst>
                                            <p:tav tm="0">
                                              <p:val>
                                                <p:strVal val="1+#ppt_w/2"/>
                                              </p:val>
                                            </p:tav>
                                            <p:tav tm="100000">
                                              <p:val>
                                                <p:strVal val="#ppt_x"/>
                                              </p:val>
                                            </p:tav>
                                          </p:tavLst>
                                        </p:anim>
                                        <p:anim calcmode="lin" valueType="num">
                                          <p:cBhvr additive="base">
                                            <p:cTn id="52" dur="1000" fill="hold"/>
                                            <p:tgtEl>
                                              <p:spTgt spid="18"/>
                                            </p:tgtEl>
                                            <p:attrNameLst>
                                              <p:attrName>ppt_y</p:attrName>
                                            </p:attrNameLst>
                                          </p:cBhvr>
                                          <p:tavLst>
                                            <p:tav tm="0">
                                              <p:val>
                                                <p:strVal val="0-#ppt_h/2"/>
                                              </p:val>
                                            </p:tav>
                                            <p:tav tm="100000">
                                              <p:val>
                                                <p:strVal val="#ppt_y"/>
                                              </p:val>
                                            </p:tav>
                                          </p:tavLst>
                                        </p:anim>
                                      </p:childTnLst>
                                    </p:cTn>
                                  </p:par>
                                  <p:par>
                                    <p:cTn id="53" presetID="2" presetClass="entr" presetSubtype="6" accel="52000" fill="hold" grpId="0" nodeType="withEffect">
                                      <p:stCondLst>
                                        <p:cond delay="50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1200" fill="hold"/>
                                            <p:tgtEl>
                                              <p:spTgt spid="42"/>
                                            </p:tgtEl>
                                            <p:attrNameLst>
                                              <p:attrName>ppt_x</p:attrName>
                                            </p:attrNameLst>
                                          </p:cBhvr>
                                          <p:tavLst>
                                            <p:tav tm="0">
                                              <p:val>
                                                <p:strVal val="1+#ppt_w/2"/>
                                              </p:val>
                                            </p:tav>
                                            <p:tav tm="100000">
                                              <p:val>
                                                <p:strVal val="#ppt_x"/>
                                              </p:val>
                                            </p:tav>
                                          </p:tavLst>
                                        </p:anim>
                                        <p:anim calcmode="lin" valueType="num">
                                          <p:cBhvr additive="base">
                                            <p:cTn id="56" dur="1200" fill="hold"/>
                                            <p:tgtEl>
                                              <p:spTgt spid="42"/>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strVal val="#ppt_x"/>
                                              </p:val>
                                            </p:tav>
                                            <p:tav tm="100000">
                                              <p:val>
                                                <p:strVal val="#ppt_x"/>
                                              </p:val>
                                            </p:tav>
                                          </p:tavLst>
                                        </p:anim>
                                        <p:anim calcmode="lin" valueType="num">
                                          <p:cBhvr>
                                            <p:cTn id="62" dur="500" fill="hold"/>
                                            <p:tgtEl>
                                              <p:spTgt spid="2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25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anim calcmode="lin" valueType="num">
                                          <p:cBhvr>
                                            <p:cTn id="66" dur="250" fill="hold"/>
                                            <p:tgtEl>
                                              <p:spTgt spid="28"/>
                                            </p:tgtEl>
                                            <p:attrNameLst>
                                              <p:attrName>ppt_x</p:attrName>
                                            </p:attrNameLst>
                                          </p:cBhvr>
                                          <p:tavLst>
                                            <p:tav tm="0">
                                              <p:val>
                                                <p:strVal val="#ppt_x"/>
                                              </p:val>
                                            </p:tav>
                                            <p:tav tm="100000">
                                              <p:val>
                                                <p:strVal val="#ppt_x"/>
                                              </p:val>
                                            </p:tav>
                                          </p:tavLst>
                                        </p:anim>
                                        <p:anim calcmode="lin" valueType="num">
                                          <p:cBhvr>
                                            <p:cTn id="67" dur="25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anim calcmode="lin" valueType="num">
                                          <p:cBhvr>
                                            <p:cTn id="72" dur="500" fill="hold"/>
                                            <p:tgtEl>
                                              <p:spTgt spid="22"/>
                                            </p:tgtEl>
                                            <p:attrNameLst>
                                              <p:attrName>ppt_x</p:attrName>
                                            </p:attrNameLst>
                                          </p:cBhvr>
                                          <p:tavLst>
                                            <p:tav tm="0">
                                              <p:val>
                                                <p:strVal val="#ppt_x"/>
                                              </p:val>
                                            </p:tav>
                                            <p:tav tm="100000">
                                              <p:val>
                                                <p:strVal val="#ppt_x"/>
                                              </p:val>
                                            </p:tav>
                                          </p:tavLst>
                                        </p:anim>
                                        <p:anim calcmode="lin" valueType="num">
                                          <p:cBhvr>
                                            <p:cTn id="73" dur="500" fill="hold"/>
                                            <p:tgtEl>
                                              <p:spTgt spid="2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25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250"/>
                                            <p:tgtEl>
                                              <p:spTgt spid="30"/>
                                            </p:tgtEl>
                                          </p:cBhvr>
                                        </p:animEffect>
                                        <p:anim calcmode="lin" valueType="num">
                                          <p:cBhvr>
                                            <p:cTn id="77" dur="250" fill="hold"/>
                                            <p:tgtEl>
                                              <p:spTgt spid="30"/>
                                            </p:tgtEl>
                                            <p:attrNameLst>
                                              <p:attrName>ppt_x</p:attrName>
                                            </p:attrNameLst>
                                          </p:cBhvr>
                                          <p:tavLst>
                                            <p:tav tm="0">
                                              <p:val>
                                                <p:strVal val="#ppt_x"/>
                                              </p:val>
                                            </p:tav>
                                            <p:tav tm="100000">
                                              <p:val>
                                                <p:strVal val="#ppt_x"/>
                                              </p:val>
                                            </p:tav>
                                          </p:tavLst>
                                        </p:anim>
                                        <p:anim calcmode="lin" valueType="num">
                                          <p:cBhvr>
                                            <p:cTn id="78" dur="250" fill="hold"/>
                                            <p:tgtEl>
                                              <p:spTgt spid="30"/>
                                            </p:tgtEl>
                                            <p:attrNameLst>
                                              <p:attrName>ppt_y</p:attrName>
                                            </p:attrNameLst>
                                          </p:cBhvr>
                                          <p:tavLst>
                                            <p:tav tm="0">
                                              <p:val>
                                                <p:strVal val="#ppt_y-.1"/>
                                              </p:val>
                                            </p:tav>
                                            <p:tav tm="100000">
                                              <p:val>
                                                <p:strVal val="#ppt_y"/>
                                              </p:val>
                                            </p:tav>
                                          </p:tavLst>
                                        </p:anim>
                                      </p:childTnLst>
                                    </p:cTn>
                                  </p:par>
                                </p:childTnLst>
                              </p:cTn>
                            </p:par>
                            <p:par>
                              <p:cTn id="79" fill="hold">
                                <p:stCondLst>
                                  <p:cond delay="4000"/>
                                </p:stCondLst>
                                <p:childTnLst>
                                  <p:par>
                                    <p:cTn id="80" presetID="42" presetClass="entr" presetSubtype="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anim calcmode="lin" valueType="num">
                                          <p:cBhvr>
                                            <p:cTn id="83" dur="500" fill="hold"/>
                                            <p:tgtEl>
                                              <p:spTgt spid="19"/>
                                            </p:tgtEl>
                                            <p:attrNameLst>
                                              <p:attrName>ppt_x</p:attrName>
                                            </p:attrNameLst>
                                          </p:cBhvr>
                                          <p:tavLst>
                                            <p:tav tm="0">
                                              <p:val>
                                                <p:strVal val="#ppt_x"/>
                                              </p:val>
                                            </p:tav>
                                            <p:tav tm="100000">
                                              <p:val>
                                                <p:strVal val="#ppt_x"/>
                                              </p:val>
                                            </p:tav>
                                          </p:tavLst>
                                        </p:anim>
                                        <p:anim calcmode="lin" valueType="num">
                                          <p:cBhvr>
                                            <p:cTn id="84" dur="5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5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250"/>
                                            <p:tgtEl>
                                              <p:spTgt spid="29"/>
                                            </p:tgtEl>
                                          </p:cBhvr>
                                        </p:animEffect>
                                        <p:anim calcmode="lin" valueType="num">
                                          <p:cBhvr>
                                            <p:cTn id="88" dur="250" fill="hold"/>
                                            <p:tgtEl>
                                              <p:spTgt spid="29"/>
                                            </p:tgtEl>
                                            <p:attrNameLst>
                                              <p:attrName>ppt_x</p:attrName>
                                            </p:attrNameLst>
                                          </p:cBhvr>
                                          <p:tavLst>
                                            <p:tav tm="0">
                                              <p:val>
                                                <p:strVal val="#ppt_x"/>
                                              </p:val>
                                            </p:tav>
                                            <p:tav tm="100000">
                                              <p:val>
                                                <p:strVal val="#ppt_x"/>
                                              </p:val>
                                            </p:tav>
                                          </p:tavLst>
                                        </p:anim>
                                        <p:anim calcmode="lin" valueType="num">
                                          <p:cBhvr>
                                            <p:cTn id="89"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P spid="22" grpId="0" bldLvl="0" animBg="1"/>
          <p:bldP spid="23" grpId="0" bldLvl="0" animBg="1"/>
          <p:bldP spid="28" grpId="0" bldLvl="0" animBg="1"/>
          <p:bldP spid="29" grpId="0" bldLvl="0" animBg="1"/>
          <p:bldP spid="30" grpId="0" bldLvl="0" animBg="1"/>
          <p:bldP spid="31" grpId="0" bldLvl="0" animBg="1"/>
          <p:bldP spid="42" grpId="0" bldLvl="0" animBg="1"/>
          <p:bldP spid="45" grpId="0" bldLvl="0" animBg="1"/>
          <p:bldP spid="18" grpId="0" bldLvl="0" animBg="1"/>
          <p:bldP spid="49" grpId="0" bldLvl="0" animBg="1"/>
          <p:bldP spid="40" grpId="0"/>
          <p:bldP spid="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281448"/>
            <a:ext cx="9144000" cy="1858800"/>
          </a:xfrm>
          <a:prstGeom prst="rect">
            <a:avLst/>
          </a:prstGeom>
        </p:spPr>
      </p:pic>
      <p:sp>
        <p:nvSpPr>
          <p:cNvPr id="36" name="文本框 35"/>
          <p:cNvSpPr txBox="1"/>
          <p:nvPr/>
        </p:nvSpPr>
        <p:spPr>
          <a:xfrm>
            <a:off x="944245" y="271145"/>
            <a:ext cx="2468880" cy="368300"/>
          </a:xfrm>
          <a:prstGeom prst="rect">
            <a:avLst/>
          </a:prstGeom>
          <a:noFill/>
        </p:spPr>
        <p:txBody>
          <a:bodyPr wrap="none" rtlCol="0">
            <a:spAutoFit/>
          </a:bodyPr>
          <a:lstStyle/>
          <a:p>
            <a:pPr algn="l"/>
            <a:r>
              <a:rPr lang="en-US" altLang="zh-CN" b="1" dirty="0">
                <a:solidFill>
                  <a:srgbClr val="1F4569"/>
                </a:solidFill>
              </a:rPr>
              <a:t>Development History</a:t>
            </a:r>
            <a:endParaRPr lang="en-US" altLang="zh-CN" b="1" dirty="0">
              <a:solidFill>
                <a:srgbClr val="1F4569"/>
              </a:solidFill>
            </a:endParaRPr>
          </a:p>
        </p:txBody>
      </p:sp>
      <p:grpSp>
        <p:nvGrpSpPr>
          <p:cNvPr id="3" name="组合 2"/>
          <p:cNvGrpSpPr/>
          <p:nvPr/>
        </p:nvGrpSpPr>
        <p:grpSpPr>
          <a:xfrm>
            <a:off x="243771" y="2410207"/>
            <a:ext cx="1922145" cy="2295039"/>
            <a:chOff x="-40845" y="2148919"/>
            <a:chExt cx="1922145" cy="2295039"/>
          </a:xfrm>
        </p:grpSpPr>
        <p:sp>
          <p:nvSpPr>
            <p:cNvPr id="27" name="TextBox 11"/>
            <p:cNvSpPr txBox="1"/>
            <p:nvPr/>
          </p:nvSpPr>
          <p:spPr>
            <a:xfrm>
              <a:off x="126502" y="2148919"/>
              <a:ext cx="1516836" cy="322580"/>
            </a:xfrm>
            <a:prstGeom prst="rect">
              <a:avLst/>
            </a:prstGeom>
            <a:noFill/>
          </p:spPr>
          <p:txBody>
            <a:bodyPr wrap="square" tIns="0" bIns="0" rtlCol="0" anchor="t">
              <a:spAutoFit/>
            </a:bodyPr>
            <a:lstStyle/>
            <a:p>
              <a:pPr algn="ctr">
                <a:lnSpc>
                  <a:spcPct val="150000"/>
                </a:lnSpc>
                <a:buClr>
                  <a:srgbClr val="C00000"/>
                </a:buClr>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Starting</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8" name="TextBox 12"/>
            <p:cNvSpPr txBox="1"/>
            <p:nvPr/>
          </p:nvSpPr>
          <p:spPr>
            <a:xfrm>
              <a:off x="-40845" y="2435939"/>
              <a:ext cx="1922145" cy="75565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We built a small workshop with 20 worker and one production line mainly manufacturing Metal Filing Cabinet.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827042" y="3219822"/>
              <a:ext cx="115756" cy="1224136"/>
              <a:chOff x="947635" y="2067694"/>
              <a:chExt cx="115756" cy="1224136"/>
            </a:xfrm>
          </p:grpSpPr>
          <p:sp>
            <p:nvSpPr>
              <p:cNvPr id="4" name="椭圆 3"/>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1999</a:t>
              </a:r>
              <a:endParaRPr lang="zh-CN" altLang="en-US" sz="1200" dirty="0">
                <a:latin typeface="+mn-ea"/>
              </a:endParaRPr>
            </a:p>
          </p:txBody>
        </p:sp>
      </p:grpSp>
      <p:grpSp>
        <p:nvGrpSpPr>
          <p:cNvPr id="32" name="组合 31"/>
          <p:cNvGrpSpPr/>
          <p:nvPr/>
        </p:nvGrpSpPr>
        <p:grpSpPr>
          <a:xfrm>
            <a:off x="2064214" y="1742450"/>
            <a:ext cx="1670050" cy="2314724"/>
            <a:chOff x="110285" y="2129234"/>
            <a:chExt cx="1670050" cy="2314724"/>
          </a:xfrm>
        </p:grpSpPr>
        <p:sp>
          <p:nvSpPr>
            <p:cNvPr id="33" name="TextBox 11"/>
            <p:cNvSpPr txBox="1"/>
            <p:nvPr/>
          </p:nvSpPr>
          <p:spPr>
            <a:xfrm>
              <a:off x="125867" y="2129234"/>
              <a:ext cx="1516836" cy="322580"/>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JF Furniture</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4" name="TextBox 12"/>
            <p:cNvSpPr txBox="1"/>
            <p:nvPr/>
          </p:nvSpPr>
          <p:spPr>
            <a:xfrm>
              <a:off x="110285" y="2416254"/>
              <a:ext cx="1670050" cy="75565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Set up our subsidiary company named “Luoyang Jin Feng Office Furniture Co.,Ltd”</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827042" y="3219822"/>
              <a:ext cx="115756" cy="1224136"/>
              <a:chOff x="947635" y="2067694"/>
              <a:chExt cx="115756" cy="1224136"/>
            </a:xfrm>
          </p:grpSpPr>
          <p:sp>
            <p:nvSpPr>
              <p:cNvPr id="60" name="椭圆 59"/>
              <p:cNvSpPr/>
              <p:nvPr/>
            </p:nvSpPr>
            <p:spPr>
              <a:xfrm>
                <a:off x="947635" y="2067694"/>
                <a:ext cx="115756" cy="115756"/>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452872" y="3531284"/>
              <a:ext cx="864096" cy="238989"/>
            </a:xfrm>
            <a:prstGeom prst="roundRect">
              <a:avLst>
                <a:gd name="adj" fmla="val 50000"/>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2003</a:t>
              </a:r>
              <a:endParaRPr lang="zh-CN" altLang="en-US" sz="1200" dirty="0">
                <a:latin typeface="+mn-ea"/>
              </a:endParaRPr>
            </a:p>
          </p:txBody>
        </p:sp>
      </p:grpSp>
      <p:grpSp>
        <p:nvGrpSpPr>
          <p:cNvPr id="62" name="组合 61"/>
          <p:cNvGrpSpPr/>
          <p:nvPr/>
        </p:nvGrpSpPr>
        <p:grpSpPr>
          <a:xfrm>
            <a:off x="3734797" y="2087706"/>
            <a:ext cx="1548000" cy="2284244"/>
            <a:chOff x="111555" y="2159714"/>
            <a:chExt cx="1548000" cy="2284244"/>
          </a:xfrm>
        </p:grpSpPr>
        <p:sp>
          <p:nvSpPr>
            <p:cNvPr id="63" name="TextBox 11"/>
            <p:cNvSpPr txBox="1"/>
            <p:nvPr/>
          </p:nvSpPr>
          <p:spPr>
            <a:xfrm>
              <a:off x="127430" y="2159714"/>
              <a:ext cx="1531620" cy="322580"/>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48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D</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istributors</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4" name="TextBox 12"/>
            <p:cNvSpPr txBox="1"/>
            <p:nvPr/>
          </p:nvSpPr>
          <p:spPr>
            <a:xfrm>
              <a:off x="111555" y="2446577"/>
              <a:ext cx="1548000" cy="75565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JF Furniture became a fast growing brand,we have 48 distributors all over China.</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827042" y="3219822"/>
              <a:ext cx="115756" cy="1224136"/>
              <a:chOff x="947635" y="2067694"/>
              <a:chExt cx="115756" cy="1224136"/>
            </a:xfrm>
          </p:grpSpPr>
          <p:sp>
            <p:nvSpPr>
              <p:cNvPr id="67" name="椭圆 66"/>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66" name="圆角矩形 65"/>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2009</a:t>
              </a:r>
              <a:endParaRPr lang="zh-CN" altLang="en-US" sz="1200" dirty="0">
                <a:latin typeface="+mn-ea"/>
              </a:endParaRPr>
            </a:p>
          </p:txBody>
        </p:sp>
      </p:grpSp>
      <p:grpSp>
        <p:nvGrpSpPr>
          <p:cNvPr id="70" name="组合 69"/>
          <p:cNvGrpSpPr/>
          <p:nvPr/>
        </p:nvGrpSpPr>
        <p:grpSpPr>
          <a:xfrm>
            <a:off x="5282190" y="1163975"/>
            <a:ext cx="1790700" cy="2173119"/>
            <a:chOff x="-10365" y="2270839"/>
            <a:chExt cx="1790700" cy="2173119"/>
          </a:xfrm>
        </p:grpSpPr>
        <p:sp>
          <p:nvSpPr>
            <p:cNvPr id="71" name="TextBox 11"/>
            <p:cNvSpPr txBox="1"/>
            <p:nvPr/>
          </p:nvSpPr>
          <p:spPr>
            <a:xfrm>
              <a:off x="125867" y="2270839"/>
              <a:ext cx="1516836" cy="322580"/>
            </a:xfrm>
            <a:prstGeom prst="rect">
              <a:avLst/>
            </a:prstGeom>
            <a:noFill/>
          </p:spPr>
          <p:txBody>
            <a:bodyPr wrap="square" tIns="0" bIns="0" rtlCol="0" anchor="t">
              <a:spAutoFit/>
            </a:bodyPr>
            <a:lstStyle/>
            <a:p>
              <a:pPr algn="ctr">
                <a:lnSpc>
                  <a:spcPct val="150000"/>
                </a:lnSpc>
                <a:buClr>
                  <a:srgbClr val="C00000"/>
                </a:buClr>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Fast Growing</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2" name="TextBox 12"/>
            <p:cNvSpPr txBox="1"/>
            <p:nvPr/>
          </p:nvSpPr>
          <p:spPr>
            <a:xfrm>
              <a:off x="-10365" y="2557859"/>
              <a:ext cx="1790700" cy="58928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With 368 Employees, we had exported to 87 countries all over the world.</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827042" y="3219822"/>
              <a:ext cx="115756" cy="1224136"/>
              <a:chOff x="947635" y="2067694"/>
              <a:chExt cx="115756" cy="1224136"/>
            </a:xfrm>
          </p:grpSpPr>
          <p:sp>
            <p:nvSpPr>
              <p:cNvPr id="75" name="椭圆 74"/>
              <p:cNvSpPr/>
              <p:nvPr/>
            </p:nvSpPr>
            <p:spPr>
              <a:xfrm>
                <a:off x="947635" y="2067694"/>
                <a:ext cx="115756" cy="115756"/>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4" name="圆角矩形 73"/>
            <p:cNvSpPr/>
            <p:nvPr/>
          </p:nvSpPr>
          <p:spPr>
            <a:xfrm>
              <a:off x="452872" y="3531284"/>
              <a:ext cx="864096" cy="238989"/>
            </a:xfrm>
            <a:prstGeom prst="roundRect">
              <a:avLst>
                <a:gd name="adj" fmla="val 50000"/>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2012</a:t>
              </a:r>
              <a:endParaRPr lang="zh-CN" altLang="en-US" sz="1200" dirty="0">
                <a:latin typeface="+mn-ea"/>
              </a:endParaRPr>
            </a:p>
          </p:txBody>
        </p:sp>
      </p:grpSp>
      <p:grpSp>
        <p:nvGrpSpPr>
          <p:cNvPr id="77" name="组合 76"/>
          <p:cNvGrpSpPr/>
          <p:nvPr/>
        </p:nvGrpSpPr>
        <p:grpSpPr>
          <a:xfrm>
            <a:off x="7072787" y="1014055"/>
            <a:ext cx="1820545" cy="2853839"/>
            <a:chOff x="110920" y="1590119"/>
            <a:chExt cx="1820545" cy="2853839"/>
          </a:xfrm>
        </p:grpSpPr>
        <p:sp>
          <p:nvSpPr>
            <p:cNvPr id="78" name="TextBox 11"/>
            <p:cNvSpPr txBox="1"/>
            <p:nvPr/>
          </p:nvSpPr>
          <p:spPr>
            <a:xfrm>
              <a:off x="110920" y="1590119"/>
              <a:ext cx="1820545" cy="322580"/>
            </a:xfrm>
            <a:prstGeom prst="rect">
              <a:avLst/>
            </a:prstGeom>
            <a:noFill/>
          </p:spPr>
          <p:txBody>
            <a:bodyPr wrap="square" tIns="0" bIns="0" rtlCol="0" anchor="t">
              <a:spAutoFit/>
            </a:bodyPr>
            <a:lstStyle/>
            <a:p>
              <a:pPr algn="ctr">
                <a:lnSpc>
                  <a:spcPct val="150000"/>
                </a:lnSpc>
                <a:buClr>
                  <a:srgbClr val="C00000"/>
                </a:buClr>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N</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ew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P</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ainting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ine</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9" name="TextBox 12"/>
            <p:cNvSpPr txBox="1"/>
            <p:nvPr/>
          </p:nvSpPr>
          <p:spPr>
            <a:xfrm>
              <a:off x="229030" y="1912699"/>
              <a:ext cx="1519555" cy="125349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We set up a new powder painting line with technology from Swiss GEMA, which hugely improved the surface powder coating quality of steel furniture.</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827042" y="3219822"/>
              <a:ext cx="115756" cy="1224136"/>
              <a:chOff x="947635" y="2067694"/>
              <a:chExt cx="115756" cy="1224136"/>
            </a:xfrm>
          </p:grpSpPr>
          <p:sp>
            <p:nvSpPr>
              <p:cNvPr id="82" name="椭圆 81"/>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81" name="圆角矩形 80"/>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2013</a:t>
              </a:r>
              <a:endParaRPr lang="zh-CN" altLang="en-US" sz="1200" dirty="0">
                <a:latin typeface="+mn-ea"/>
              </a:endParaRPr>
            </a:p>
          </p:txBody>
        </p:sp>
      </p:grpSp>
      <p:sp>
        <p:nvSpPr>
          <p:cNvPr id="5" name="TextBox 11"/>
          <p:cNvSpPr txBox="1">
            <a:spLocks noChangeArrowheads="1"/>
          </p:cNvSpPr>
          <p:nvPr/>
        </p:nvSpPr>
        <p:spPr bwMode="auto">
          <a:xfrm flipH="1">
            <a:off x="944548" y="576481"/>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Smooth &amp; Steady</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ppt_x"/>
                                          </p:val>
                                        </p:tav>
                                        <p:tav tm="100000">
                                          <p:val>
                                            <p:strVal val="#ppt_x"/>
                                          </p:val>
                                        </p:tav>
                                      </p:tavLst>
                                    </p:anim>
                                    <p:anim calcmode="lin" valueType="num">
                                      <p:cBhvr additive="base">
                                        <p:cTn id="29" dur="500" fill="hold"/>
                                        <p:tgtEl>
                                          <p:spTgt spid="70"/>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281448"/>
            <a:ext cx="9144000" cy="1858800"/>
          </a:xfrm>
          <a:prstGeom prst="rect">
            <a:avLst/>
          </a:prstGeom>
        </p:spPr>
      </p:pic>
      <p:sp>
        <p:nvSpPr>
          <p:cNvPr id="36" name="文本框 35"/>
          <p:cNvSpPr txBox="1"/>
          <p:nvPr/>
        </p:nvSpPr>
        <p:spPr>
          <a:xfrm>
            <a:off x="944245" y="240030"/>
            <a:ext cx="1948180" cy="368300"/>
          </a:xfrm>
          <a:prstGeom prst="rect">
            <a:avLst/>
          </a:prstGeom>
          <a:noFill/>
        </p:spPr>
        <p:txBody>
          <a:bodyPr wrap="none" rtlCol="0">
            <a:spAutoFit/>
          </a:bodyPr>
          <a:lstStyle/>
          <a:p>
            <a:r>
              <a:rPr lang="en-US" altLang="zh-CN" b="1" dirty="0">
                <a:solidFill>
                  <a:srgbClr val="1F4569"/>
                </a:solidFill>
              </a:rPr>
              <a:t>New Developing</a:t>
            </a:r>
            <a:endParaRPr lang="en-US" altLang="zh-CN" b="1" dirty="0">
              <a:solidFill>
                <a:srgbClr val="1F4569"/>
              </a:solidFill>
            </a:endParaRPr>
          </a:p>
        </p:txBody>
      </p:sp>
      <p:grpSp>
        <p:nvGrpSpPr>
          <p:cNvPr id="3" name="组合 2"/>
          <p:cNvGrpSpPr/>
          <p:nvPr/>
        </p:nvGrpSpPr>
        <p:grpSpPr>
          <a:xfrm>
            <a:off x="262186" y="2424177"/>
            <a:ext cx="1922145" cy="2281069"/>
            <a:chOff x="-22430" y="2162889"/>
            <a:chExt cx="1922145" cy="2281069"/>
          </a:xfrm>
        </p:grpSpPr>
        <p:sp>
          <p:nvSpPr>
            <p:cNvPr id="27" name="TextBox 11"/>
            <p:cNvSpPr txBox="1"/>
            <p:nvPr/>
          </p:nvSpPr>
          <p:spPr>
            <a:xfrm>
              <a:off x="111555" y="2162889"/>
              <a:ext cx="1653540" cy="322580"/>
            </a:xfrm>
            <a:prstGeom prst="rect">
              <a:avLst/>
            </a:prstGeom>
            <a:noFill/>
          </p:spPr>
          <p:txBody>
            <a:bodyPr wrap="square" tIns="0" bIns="0" rtlCol="0" anchor="t">
              <a:spAutoFit/>
            </a:bodyPr>
            <a:lstStyle/>
            <a:p>
              <a:pPr algn="ctr">
                <a:lnSpc>
                  <a:spcPct val="150000"/>
                </a:lnSpc>
                <a:buClr>
                  <a:srgbClr val="C00000"/>
                </a:buClr>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Import AMADA</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8" name="TextBox 12"/>
            <p:cNvSpPr txBox="1"/>
            <p:nvPr/>
          </p:nvSpPr>
          <p:spPr>
            <a:xfrm>
              <a:off x="-22430" y="2439749"/>
              <a:ext cx="1922145" cy="75565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Imported full sets of AMADA CNC punching machine, CNC bending machine and Laser Cutting machine from Japan.</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827042" y="3219822"/>
              <a:ext cx="115756" cy="1224136"/>
              <a:chOff x="947635" y="2067694"/>
              <a:chExt cx="115756" cy="1224136"/>
            </a:xfrm>
          </p:grpSpPr>
          <p:sp>
            <p:nvSpPr>
              <p:cNvPr id="4" name="椭圆 3"/>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n-ea"/>
                </a:rPr>
                <a:t>2014</a:t>
              </a:r>
              <a:endParaRPr lang="en-US" sz="1200" dirty="0">
                <a:latin typeface="+mn-ea"/>
              </a:endParaRPr>
            </a:p>
          </p:txBody>
        </p:sp>
      </p:grpSp>
      <p:grpSp>
        <p:nvGrpSpPr>
          <p:cNvPr id="32" name="组合 31"/>
          <p:cNvGrpSpPr/>
          <p:nvPr/>
        </p:nvGrpSpPr>
        <p:grpSpPr>
          <a:xfrm>
            <a:off x="2049609" y="1906280"/>
            <a:ext cx="1670050" cy="2150894"/>
            <a:chOff x="95680" y="2293064"/>
            <a:chExt cx="1670050" cy="2150894"/>
          </a:xfrm>
        </p:grpSpPr>
        <p:sp>
          <p:nvSpPr>
            <p:cNvPr id="33" name="TextBox 11"/>
            <p:cNvSpPr txBox="1"/>
            <p:nvPr/>
          </p:nvSpPr>
          <p:spPr>
            <a:xfrm>
              <a:off x="111262" y="2293064"/>
              <a:ext cx="1516836" cy="322580"/>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CNC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Machine</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4" name="TextBox 12"/>
            <p:cNvSpPr txBox="1"/>
            <p:nvPr/>
          </p:nvSpPr>
          <p:spPr>
            <a:xfrm>
              <a:off x="95680" y="2580084"/>
              <a:ext cx="1670050" cy="58928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Introduced another three sets of CNC bending machines from AMADA</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827042" y="3219822"/>
              <a:ext cx="115756" cy="1224136"/>
              <a:chOff x="947635" y="2067694"/>
              <a:chExt cx="115756" cy="1224136"/>
            </a:xfrm>
          </p:grpSpPr>
          <p:sp>
            <p:nvSpPr>
              <p:cNvPr id="60" name="椭圆 59"/>
              <p:cNvSpPr/>
              <p:nvPr/>
            </p:nvSpPr>
            <p:spPr>
              <a:xfrm>
                <a:off x="947635" y="2067694"/>
                <a:ext cx="115756" cy="115756"/>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452872" y="3531284"/>
              <a:ext cx="864096" cy="238989"/>
            </a:xfrm>
            <a:prstGeom prst="roundRect">
              <a:avLst>
                <a:gd name="adj" fmla="val 50000"/>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2015</a:t>
              </a:r>
              <a:endParaRPr lang="zh-CN" altLang="en-US" sz="1200" dirty="0">
                <a:latin typeface="+mn-ea"/>
              </a:endParaRPr>
            </a:p>
          </p:txBody>
        </p:sp>
      </p:grpSp>
      <p:grpSp>
        <p:nvGrpSpPr>
          <p:cNvPr id="62" name="组合 61"/>
          <p:cNvGrpSpPr/>
          <p:nvPr/>
        </p:nvGrpSpPr>
        <p:grpSpPr>
          <a:xfrm>
            <a:off x="3597002" y="1064086"/>
            <a:ext cx="1858645" cy="3307864"/>
            <a:chOff x="-26240" y="1136094"/>
            <a:chExt cx="1858645" cy="3307864"/>
          </a:xfrm>
        </p:grpSpPr>
        <p:sp>
          <p:nvSpPr>
            <p:cNvPr id="63" name="TextBox 11"/>
            <p:cNvSpPr txBox="1"/>
            <p:nvPr/>
          </p:nvSpPr>
          <p:spPr>
            <a:xfrm>
              <a:off x="-26240" y="1136094"/>
              <a:ext cx="1818640" cy="322580"/>
            </a:xfrm>
            <a:prstGeom prst="rect">
              <a:avLst/>
            </a:prstGeom>
            <a:noFill/>
          </p:spPr>
          <p:txBody>
            <a:bodyPr wrap="square" tIns="0" bIns="0" rtlCol="0" anchor="t">
              <a:spAutoFit/>
            </a:bodyPr>
            <a:lstStyle/>
            <a:p>
              <a:pPr algn="ctr">
                <a:lnSpc>
                  <a:spcPct val="150000"/>
                </a:lnSpc>
                <a:buClr>
                  <a:srgbClr val="C00000"/>
                </a:buClr>
              </a:pPr>
              <a:r>
                <a:rPr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Automatic Feeder</a:t>
              </a:r>
              <a:endParaRPr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4" name="TextBox 12"/>
            <p:cNvSpPr txBox="1"/>
            <p:nvPr/>
          </p:nvSpPr>
          <p:spPr>
            <a:xfrm>
              <a:off x="-26240" y="1458674"/>
              <a:ext cx="1858645" cy="175196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With the application of new manufacturing equipment – Automatic Feeder ASR2512N &amp; Product Integration System VPSS, the work efficiency has been greatly improved. The factory realizes 24-hour unattended automatic production in material feeding, processing and changing.</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827042" y="3219822"/>
              <a:ext cx="115756" cy="1224136"/>
              <a:chOff x="947635" y="2067694"/>
              <a:chExt cx="115756" cy="1224136"/>
            </a:xfrm>
          </p:grpSpPr>
          <p:sp>
            <p:nvSpPr>
              <p:cNvPr id="67" name="椭圆 66"/>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66" name="圆角矩形 65"/>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2016</a:t>
              </a:r>
              <a:endParaRPr lang="zh-CN" altLang="en-US" sz="1200" dirty="0">
                <a:latin typeface="+mn-ea"/>
              </a:endParaRPr>
            </a:p>
          </p:txBody>
        </p:sp>
      </p:grpSp>
      <p:grpSp>
        <p:nvGrpSpPr>
          <p:cNvPr id="70" name="组合 69"/>
          <p:cNvGrpSpPr/>
          <p:nvPr/>
        </p:nvGrpSpPr>
        <p:grpSpPr>
          <a:xfrm>
            <a:off x="5215515" y="240050"/>
            <a:ext cx="1791335" cy="3097044"/>
            <a:chOff x="-77040" y="1346914"/>
            <a:chExt cx="1791335" cy="3097044"/>
          </a:xfrm>
        </p:grpSpPr>
        <p:sp>
          <p:nvSpPr>
            <p:cNvPr id="71" name="TextBox 11"/>
            <p:cNvSpPr txBox="1"/>
            <p:nvPr/>
          </p:nvSpPr>
          <p:spPr>
            <a:xfrm>
              <a:off x="-77040" y="1346914"/>
              <a:ext cx="1790700" cy="322580"/>
            </a:xfrm>
            <a:prstGeom prst="rect">
              <a:avLst/>
            </a:prstGeom>
            <a:noFill/>
          </p:spPr>
          <p:txBody>
            <a:bodyPr wrap="square" tIns="0" bIns="0" rtlCol="0" anchor="t">
              <a:spAutoFit/>
            </a:bodyPr>
            <a:lstStyle/>
            <a:p>
              <a:pPr algn="ctr">
                <a:lnSpc>
                  <a:spcPct val="150000"/>
                </a:lnSpc>
                <a:buClr>
                  <a:srgbClr val="C00000"/>
                </a:buClr>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 New equipment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2" name="TextBox 12"/>
            <p:cNvSpPr txBox="1"/>
            <p:nvPr/>
          </p:nvSpPr>
          <p:spPr>
            <a:xfrm>
              <a:off x="56310" y="1633934"/>
              <a:ext cx="1657985" cy="158559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Hefeng Furniture is pleased to continue its commitment to improving the Product Quality and Production Capacity by adding the latest Amada HG 1303 Press Brake and a new Powder Coating System</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827042" y="3219822"/>
              <a:ext cx="115756" cy="1224136"/>
              <a:chOff x="947635" y="2067694"/>
              <a:chExt cx="115756" cy="1224136"/>
            </a:xfrm>
          </p:grpSpPr>
          <p:sp>
            <p:nvSpPr>
              <p:cNvPr id="75" name="椭圆 74"/>
              <p:cNvSpPr/>
              <p:nvPr/>
            </p:nvSpPr>
            <p:spPr>
              <a:xfrm>
                <a:off x="947635" y="2067694"/>
                <a:ext cx="115756" cy="115756"/>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4" name="圆角矩形 73"/>
            <p:cNvSpPr/>
            <p:nvPr/>
          </p:nvSpPr>
          <p:spPr>
            <a:xfrm>
              <a:off x="452872" y="3531284"/>
              <a:ext cx="864096" cy="238989"/>
            </a:xfrm>
            <a:prstGeom prst="roundRect">
              <a:avLst>
                <a:gd name="adj" fmla="val 50000"/>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2018</a:t>
              </a:r>
              <a:endParaRPr lang="zh-CN" altLang="en-US" sz="1200" dirty="0">
                <a:latin typeface="+mn-ea"/>
              </a:endParaRPr>
            </a:p>
          </p:txBody>
        </p:sp>
      </p:grpSp>
      <p:grpSp>
        <p:nvGrpSpPr>
          <p:cNvPr id="77" name="组合 76"/>
          <p:cNvGrpSpPr/>
          <p:nvPr/>
        </p:nvGrpSpPr>
        <p:grpSpPr>
          <a:xfrm>
            <a:off x="6936897" y="887055"/>
            <a:ext cx="1820545" cy="2980839"/>
            <a:chOff x="-24970" y="1463119"/>
            <a:chExt cx="1820545" cy="2980839"/>
          </a:xfrm>
        </p:grpSpPr>
        <p:sp>
          <p:nvSpPr>
            <p:cNvPr id="78" name="TextBox 11"/>
            <p:cNvSpPr txBox="1"/>
            <p:nvPr/>
          </p:nvSpPr>
          <p:spPr>
            <a:xfrm>
              <a:off x="-24970" y="1463119"/>
              <a:ext cx="1820545" cy="322580"/>
            </a:xfrm>
            <a:prstGeom prst="rect">
              <a:avLst/>
            </a:prstGeom>
            <a:noFill/>
          </p:spPr>
          <p:txBody>
            <a:bodyPr wrap="square" tIns="0" bIns="0" rtlCol="0" anchor="t">
              <a:spAutoFit/>
            </a:bodyPr>
            <a:lstStyle/>
            <a:p>
              <a:pPr algn="ctr">
                <a:lnSpc>
                  <a:spcPct val="150000"/>
                </a:lnSpc>
                <a:buClr>
                  <a:srgbClr val="C00000"/>
                </a:buClr>
              </a:pPr>
              <a:r>
                <a:rPr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Salvagnini P2lean</a:t>
              </a:r>
              <a:endParaRPr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9" name="TextBox 12"/>
            <p:cNvSpPr txBox="1"/>
            <p:nvPr/>
          </p:nvSpPr>
          <p:spPr>
            <a:xfrm>
              <a:off x="145845" y="1785699"/>
              <a:ext cx="1517650" cy="1419860"/>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With the fast development of factory, we have bought in two Salvagnini P2lean bending machines and a new CNC AMADA bending machine with the system of a robot</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827042" y="3219822"/>
              <a:ext cx="115756" cy="1224136"/>
              <a:chOff x="947635" y="2067694"/>
              <a:chExt cx="115756" cy="1224136"/>
            </a:xfrm>
          </p:grpSpPr>
          <p:sp>
            <p:nvSpPr>
              <p:cNvPr id="82" name="椭圆 81"/>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81" name="圆角矩形 80"/>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n-ea"/>
                </a:rPr>
                <a:t>2020</a:t>
              </a:r>
              <a:endParaRPr lang="zh-CN" altLang="en-US" sz="1200" dirty="0">
                <a:latin typeface="+mn-ea"/>
              </a:endParaRPr>
            </a:p>
          </p:txBody>
        </p:sp>
      </p:grpSp>
      <p:sp>
        <p:nvSpPr>
          <p:cNvPr id="5" name="TextBox 11"/>
          <p:cNvSpPr txBox="1">
            <a:spLocks noChangeArrowheads="1"/>
          </p:cNvSpPr>
          <p:nvPr/>
        </p:nvSpPr>
        <p:spPr bwMode="auto">
          <a:xfrm flipH="1">
            <a:off x="944548" y="526951"/>
            <a:ext cx="2376264" cy="245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Advanced &amp; Outstanding</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ppt_x"/>
                                          </p:val>
                                        </p:tav>
                                        <p:tav tm="100000">
                                          <p:val>
                                            <p:strVal val="#ppt_x"/>
                                          </p:val>
                                        </p:tav>
                                      </p:tavLst>
                                    </p:anim>
                                    <p:anim calcmode="lin" valueType="num">
                                      <p:cBhvr additive="base">
                                        <p:cTn id="29" dur="500" fill="hold"/>
                                        <p:tgtEl>
                                          <p:spTgt spid="70"/>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_TYPE" val="#NeiR#"/>
  <p:tag name="MH_NUMBER" val="1"/>
  <p:tag name="MH_CATEGORY" val="#TuWHP#"/>
  <p:tag name="MH_LAYOUT" val="SubTitleText"/>
  <p:tag name="MH" val="20160407123149"/>
  <p:tag name="MH_LIBRARY" val="GRAPHIC"/>
</p:tagLst>
</file>

<file path=ppt/tags/tag10.xml><?xml version="1.0" encoding="utf-8"?>
<p:tagLst xmlns:p="http://schemas.openxmlformats.org/presentationml/2006/main">
  <p:tag name="MH" val="20160217203636"/>
  <p:tag name="MH_LIBRARY" val="GRAPHIC"/>
  <p:tag name="MH_TYPE" val="Other"/>
  <p:tag name="MH_ORDER" val="1"/>
</p:tagLst>
</file>

<file path=ppt/tags/tag11.xml><?xml version="1.0" encoding="utf-8"?>
<p:tagLst xmlns:p="http://schemas.openxmlformats.org/presentationml/2006/main">
  <p:tag name="MH" val="20160801175840"/>
  <p:tag name="MH_LIBRARY" val="GRAPHIC"/>
  <p:tag name="MH_TYPE" val="SubTitle"/>
  <p:tag name="MH_ORDER" val="1"/>
</p:tagLst>
</file>

<file path=ppt/tags/tag12.xml><?xml version="1.0" encoding="utf-8"?>
<p:tagLst xmlns:p="http://schemas.openxmlformats.org/presentationml/2006/main">
  <p:tag name="MH" val="20160801175840"/>
  <p:tag name="MH_LIBRARY" val="GRAPHIC"/>
  <p:tag name="MH_TYPE" val="SubTitle"/>
  <p:tag name="MH_ORDER" val="1"/>
</p:tagLst>
</file>

<file path=ppt/tags/tag13.xml><?xml version="1.0" encoding="utf-8"?>
<p:tagLst xmlns:p="http://schemas.openxmlformats.org/presentationml/2006/main">
  <p:tag name="MH_TYPE" val="#NeiR#"/>
  <p:tag name="MH_NUMBER" val="1"/>
  <p:tag name="MH_CATEGORY" val="#TuWHP#"/>
  <p:tag name="MH_LAYOUT" val="SubTitleText"/>
  <p:tag name="MH" val="20160801175840"/>
  <p:tag name="MH_LIBRARY" val="GRAPHIC"/>
</p:tagLst>
</file>

<file path=ppt/tags/tag14.xml><?xml version="1.0" encoding="utf-8"?>
<p:tagLst xmlns:p="http://schemas.openxmlformats.org/presentationml/2006/main">
  <p:tag name="MH" val="20160217203636"/>
  <p:tag name="MH_LIBRARY" val="GRAPHIC"/>
  <p:tag name="MH_TYPE" val="Other"/>
  <p:tag name="MH_ORDER" val="1"/>
</p:tagLst>
</file>

<file path=ppt/tags/tag15.xml><?xml version="1.0" encoding="utf-8"?>
<p:tagLst xmlns:p="http://schemas.openxmlformats.org/presentationml/2006/main">
  <p:tag name="MH" val="20160217203636"/>
  <p:tag name="MH_LIBRARY" val="GRAPHIC"/>
  <p:tag name="MH_TYPE" val="Other"/>
  <p:tag name="MH_ORDER" val="1"/>
</p:tagLst>
</file>

<file path=ppt/tags/tag16.xml><?xml version="1.0" encoding="utf-8"?>
<p:tagLst xmlns:p="http://schemas.openxmlformats.org/presentationml/2006/main">
  <p:tag name="MH" val="20160202082519"/>
  <p:tag name="MH_LIBRARY" val="GRAPHIC"/>
  <p:tag name="MH_TYPE" val="Text"/>
  <p:tag name="MH_ORDER" val="1"/>
</p:tagLst>
</file>

<file path=ppt/tags/tag17.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8.xml><?xml version="1.0" encoding="utf-8"?>
<p:tagLst xmlns:p="http://schemas.openxmlformats.org/presentationml/2006/main">
  <p:tag name="MH" val="20160217203636"/>
  <p:tag name="MH_LIBRARY" val="GRAPHIC"/>
  <p:tag name="MH_TYPE" val="Other"/>
  <p:tag name="MH_ORDER" val="1"/>
</p:tagLst>
</file>

<file path=ppt/tags/tag19.xml><?xml version="1.0" encoding="utf-8"?>
<p:tagLst xmlns:p="http://schemas.openxmlformats.org/presentationml/2006/main">
  <p:tag name="MH" val="20160217203636"/>
  <p:tag name="MH_LIBRARY" val="GRAPHIC"/>
  <p:tag name="MH_TYPE" val="Other"/>
  <p:tag name="MH_ORDER" val="1"/>
</p:tagLst>
</file>

<file path=ppt/tags/tag2.xml><?xml version="1.0" encoding="utf-8"?>
<p:tagLst xmlns:p="http://schemas.openxmlformats.org/presentationml/2006/main">
  <p:tag name="MH" val="20160217203636"/>
  <p:tag name="MH_LIBRARY" val="GRAPHIC"/>
  <p:tag name="MH_TYPE" val="Other"/>
  <p:tag name="MH_ORDER" val="1"/>
</p:tagLst>
</file>

<file path=ppt/tags/tag20.xml><?xml version="1.0" encoding="utf-8"?>
<p:tagLst xmlns:p="http://schemas.openxmlformats.org/presentationml/2006/main">
  <p:tag name="MH" val="20160217203636"/>
  <p:tag name="MH_LIBRARY" val="GRAPHIC"/>
  <p:tag name="MH_TYPE" val="Picture"/>
  <p:tag name="MH_ORDER" val="1"/>
</p:tagLst>
</file>

<file path=ppt/tags/tag21.xml><?xml version="1.0" encoding="utf-8"?>
<p:tagLst xmlns:p="http://schemas.openxmlformats.org/presentationml/2006/main">
  <p:tag name="MH" val="20160217203636"/>
  <p:tag name="MH_LIBRARY" val="GRAPHIC"/>
  <p:tag name="MH_TYPE" val="Picture"/>
  <p:tag name="MH_ORDER" val="1"/>
</p:tagLst>
</file>

<file path=ppt/tags/tag22.xml><?xml version="1.0" encoding="utf-8"?>
<p:tagLst xmlns:p="http://schemas.openxmlformats.org/presentationml/2006/main">
  <p:tag name="MH" val="20160217203636"/>
  <p:tag name="MH_LIBRARY" val="GRAPHIC"/>
  <p:tag name="MH_TYPE" val="Picture"/>
  <p:tag name="MH_ORDER" val="1"/>
</p:tagLst>
</file>

<file path=ppt/tags/tag23.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24.xml><?xml version="1.0" encoding="utf-8"?>
<p:tagLst xmlns:p="http://schemas.openxmlformats.org/presentationml/2006/main">
  <p:tag name="MH" val="20160801195634"/>
  <p:tag name="MH_LIBRARY" val="GRAPHIC"/>
  <p:tag name="MH_TYPE" val="Other"/>
  <p:tag name="MH_ORDER" val="1"/>
</p:tagLst>
</file>

<file path=ppt/tags/tag25.xml><?xml version="1.0" encoding="utf-8"?>
<p:tagLst xmlns:p="http://schemas.openxmlformats.org/presentationml/2006/main">
  <p:tag name="MH" val="20160801195634"/>
  <p:tag name="MH_LIBRARY" val="GRAPHIC"/>
  <p:tag name="MH_TYPE" val="Picture"/>
  <p:tag name="MH_ORDER" val="1"/>
</p:tagLst>
</file>

<file path=ppt/tags/tag26.xml><?xml version="1.0" encoding="utf-8"?>
<p:tagLst xmlns:p="http://schemas.openxmlformats.org/presentationml/2006/main">
  <p:tag name="MH" val="20160801195634"/>
  <p:tag name="MH_LIBRARY" val="GRAPHIC"/>
  <p:tag name="MH_TYPE" val="SubTitle"/>
  <p:tag name="MH_ORDER" val="1"/>
</p:tagLst>
</file>

<file path=ppt/tags/tag27.xml><?xml version="1.0" encoding="utf-8"?>
<p:tagLst xmlns:p="http://schemas.openxmlformats.org/presentationml/2006/main">
  <p:tag name="MH" val="20160801195634"/>
  <p:tag name="MH_LIBRARY" val="GRAPHIC"/>
  <p:tag name="MH_TYPE" val="Other"/>
  <p:tag name="MH_ORDER" val="1"/>
</p:tagLst>
</file>

<file path=ppt/tags/tag28.xml><?xml version="1.0" encoding="utf-8"?>
<p:tagLst xmlns:p="http://schemas.openxmlformats.org/presentationml/2006/main">
  <p:tag name="MH" val="20160801195634"/>
  <p:tag name="MH_LIBRARY" val="GRAPHIC"/>
  <p:tag name="MH_TYPE" val="Picture"/>
  <p:tag name="MH_ORDER" val="1"/>
</p:tagLst>
</file>

<file path=ppt/tags/tag29.xml><?xml version="1.0" encoding="utf-8"?>
<p:tagLst xmlns:p="http://schemas.openxmlformats.org/presentationml/2006/main">
  <p:tag name="MH" val="20160202082519"/>
  <p:tag name="MH_LIBRARY" val="GRAPHIC"/>
  <p:tag name="MH_TYPE" val="Text"/>
  <p:tag name="MH_ORDER" val="1"/>
</p:tagLst>
</file>

<file path=ppt/tags/tag3.xml><?xml version="1.0" encoding="utf-8"?>
<p:tagLst xmlns:p="http://schemas.openxmlformats.org/presentationml/2006/main">
  <p:tag name="MH" val="20160203101803"/>
  <p:tag name="MH_LIBRARY" val="GRAPHIC"/>
  <p:tag name="MH_TYPE" val="Other"/>
  <p:tag name="MH_ORDER" val="2"/>
</p:tagLst>
</file>

<file path=ppt/tags/tag30.xml><?xml version="1.0" encoding="utf-8"?>
<p:tagLst xmlns:p="http://schemas.openxmlformats.org/presentationml/2006/main">
  <p:tag name="MH_TYPE" val="#NeiR#"/>
  <p:tag name="MH_NUMBER" val="1"/>
  <p:tag name="MH_CATEGORY" val="#TuWHP#"/>
  <p:tag name="MH_LAYOUT" val="SubTitleText"/>
  <p:tag name="MH" val="20160801195634"/>
  <p:tag name="MH_LIBRARY" val="GRAPHIC"/>
</p:tagLst>
</file>

<file path=ppt/tags/tag31.xml><?xml version="1.0" encoding="utf-8"?>
<p:tagLst xmlns:p="http://schemas.openxmlformats.org/presentationml/2006/main">
  <p:tag name="MH" val="20160217203636"/>
  <p:tag name="MH_LIBRARY" val="GRAPHIC"/>
  <p:tag name="MH_TYPE" val="Other"/>
  <p:tag name="MH_ORDER" val="1"/>
</p:tagLst>
</file>

<file path=ppt/tags/tag32.xml><?xml version="1.0" encoding="utf-8"?>
<p:tagLst xmlns:p="http://schemas.openxmlformats.org/presentationml/2006/main">
  <p:tag name="MH" val="20160202082519"/>
  <p:tag name="MH_LIBRARY" val="GRAPHIC"/>
  <p:tag name="MH_TYPE" val="Text"/>
  <p:tag name="MH_ORDER" val="1"/>
</p:tagLst>
</file>

<file path=ppt/tags/tag33.xml><?xml version="1.0" encoding="utf-8"?>
<p:tagLst xmlns:p="http://schemas.openxmlformats.org/presentationml/2006/main">
  <p:tag name="MH" val="20160217203636"/>
  <p:tag name="MH_LIBRARY" val="GRAPHIC"/>
  <p:tag name="MH_TYPE" val="Other"/>
  <p:tag name="MH_ORDER" val="1"/>
</p:tagLst>
</file>

<file path=ppt/tags/tag34.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35.xml><?xml version="1.0" encoding="utf-8"?>
<p:tagLst xmlns:p="http://schemas.openxmlformats.org/presentationml/2006/main">
  <p:tag name="MH" val="20160217203636"/>
  <p:tag name="MH_LIBRARY" val="GRAPHIC"/>
  <p:tag name="MH_TYPE" val="Other"/>
  <p:tag name="MH_ORDER" val="1"/>
</p:tagLst>
</file>

<file path=ppt/tags/tag36.xml><?xml version="1.0" encoding="utf-8"?>
<p:tagLst xmlns:p="http://schemas.openxmlformats.org/presentationml/2006/main">
  <p:tag name="MH" val="20160217203636"/>
  <p:tag name="MH_LIBRARY" val="GRAPHIC"/>
  <p:tag name="MH_TYPE" val="Other"/>
  <p:tag name="MH_ORDER" val="1"/>
</p:tagLst>
</file>

<file path=ppt/tags/tag37.xml><?xml version="1.0" encoding="utf-8"?>
<p:tagLst xmlns:p="http://schemas.openxmlformats.org/presentationml/2006/main">
  <p:tag name="MH" val="20160217203636"/>
  <p:tag name="MH_LIBRARY" val="GRAPHIC"/>
  <p:tag name="MH_TYPE" val="Other"/>
  <p:tag name="MH_ORDER" val="1"/>
</p:tagLst>
</file>

<file path=ppt/tags/tag38.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39.xml><?xml version="1.0" encoding="utf-8"?>
<p:tagLst xmlns:p="http://schemas.openxmlformats.org/presentationml/2006/main">
  <p:tag name="MH" val="20160217203636"/>
  <p:tag name="MH_LIBRARY" val="GRAPHIC"/>
  <p:tag name="MH_TYPE" val="SubTitle"/>
  <p:tag name="MH_ORDER" val="1"/>
</p:tagLst>
</file>

<file path=ppt/tags/tag4.xml><?xml version="1.0" encoding="utf-8"?>
<p:tagLst xmlns:p="http://schemas.openxmlformats.org/presentationml/2006/main">
  <p:tag name="MH" val="20160203101803"/>
  <p:tag name="MH_LIBRARY" val="GRAPHIC"/>
  <p:tag name="MH_TYPE" val="Other"/>
  <p:tag name="MH_ORDER" val="2"/>
</p:tagLst>
</file>

<file path=ppt/tags/tag40.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41.xml><?xml version="1.0" encoding="utf-8"?>
<p:tagLst xmlns:p="http://schemas.openxmlformats.org/presentationml/2006/main">
  <p:tag name="MH" val="20160217203636"/>
  <p:tag name="MH_LIBRARY" val="GRAPHIC"/>
  <p:tag name="MH_TYPE" val="SubTitle"/>
  <p:tag name="MH_ORDER" val="1"/>
</p:tagLst>
</file>

<file path=ppt/tags/tag42.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43.xml><?xml version="1.0" encoding="utf-8"?>
<p:tagLst xmlns:p="http://schemas.openxmlformats.org/presentationml/2006/main">
  <p:tag name="MH" val="20160217203636"/>
  <p:tag name="MH_LIBRARY" val="GRAPHIC"/>
  <p:tag name="MH_TYPE" val="SubTitle"/>
  <p:tag name="MH_ORDER" val="1"/>
</p:tagLst>
</file>

<file path=ppt/tags/tag44.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45.xml><?xml version="1.0" encoding="utf-8"?>
<p:tagLst xmlns:p="http://schemas.openxmlformats.org/presentationml/2006/main">
  <p:tag name="MH" val="20160202082519"/>
  <p:tag name="MH_LIBRARY" val="GRAPHIC"/>
  <p:tag name="MH_TYPE" val="Text"/>
  <p:tag name="MH_ORDER" val="1"/>
</p:tagLst>
</file>

<file path=ppt/tags/tag46.xml><?xml version="1.0" encoding="utf-8"?>
<p:tagLst xmlns:p="http://schemas.openxmlformats.org/presentationml/2006/main">
  <p:tag name="MH" val="20160217203636"/>
  <p:tag name="MH_LIBRARY" val="GRAPHIC"/>
  <p:tag name="MH_TYPE" val="Other"/>
  <p:tag name="MH_ORDER" val="1"/>
</p:tagLst>
</file>

<file path=ppt/tags/tag47.xml><?xml version="1.0" encoding="utf-8"?>
<p:tagLst xmlns:p="http://schemas.openxmlformats.org/presentationml/2006/main">
  <p:tag name="MH" val="20160217203636"/>
  <p:tag name="MH_LIBRARY" val="GRAPHIC"/>
  <p:tag name="MH_TYPE" val="Picture"/>
  <p:tag name="MH_ORDER" val="1"/>
</p:tagLst>
</file>

<file path=ppt/tags/tag48.xml><?xml version="1.0" encoding="utf-8"?>
<p:tagLst xmlns:p="http://schemas.openxmlformats.org/presentationml/2006/main">
  <p:tag name="MH" val="20160217203636"/>
  <p:tag name="MH_LIBRARY" val="GRAPHIC"/>
  <p:tag name="MH_TYPE" val="Picture"/>
  <p:tag name="MH_ORDER" val="1"/>
</p:tagLst>
</file>

<file path=ppt/tags/tag49.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5.xml><?xml version="1.0" encoding="utf-8"?>
<p:tagLst xmlns:p="http://schemas.openxmlformats.org/presentationml/2006/main">
  <p:tag name="MH" val="20160217203636"/>
  <p:tag name="MH_LIBRARY" val="GRAPHIC"/>
  <p:tag name="MH_TYPE" val="Other"/>
  <p:tag name="MH_ORDER" val="1"/>
</p:tagLst>
</file>

<file path=ppt/tags/tag50.xml><?xml version="1.0" encoding="utf-8"?>
<p:tagLst xmlns:p="http://schemas.openxmlformats.org/presentationml/2006/main">
  <p:tag name="MH" val="20160217203636"/>
  <p:tag name="MH_LIBRARY" val="GRAPHIC"/>
  <p:tag name="MH_TYPE" val="Other"/>
  <p:tag name="MH_ORDER" val="1"/>
</p:tagLst>
</file>

<file path=ppt/tags/tag51.xml><?xml version="1.0" encoding="utf-8"?>
<p:tagLst xmlns:p="http://schemas.openxmlformats.org/presentationml/2006/main">
  <p:tag name="MH" val="20160217203636"/>
  <p:tag name="MH_LIBRARY" val="GRAPHIC"/>
  <p:tag name="MH_TYPE" val="Other"/>
  <p:tag name="MH_ORDER" val="1"/>
</p:tagLst>
</file>

<file path=ppt/tags/tag52.xml><?xml version="1.0" encoding="utf-8"?>
<p:tagLst xmlns:p="http://schemas.openxmlformats.org/presentationml/2006/main">
  <p:tag name="MH" val="20160217203636"/>
  <p:tag name="MH_LIBRARY" val="GRAPHIC"/>
  <p:tag name="MH_TYPE" val="Other"/>
  <p:tag name="MH_ORDER" val="1"/>
</p:tagLst>
</file>

<file path=ppt/tags/tag53.xml><?xml version="1.0" encoding="utf-8"?>
<p:tagLst xmlns:p="http://schemas.openxmlformats.org/presentationml/2006/main">
  <p:tag name="MH" val="20160202082519"/>
  <p:tag name="MH_LIBRARY" val="GRAPHIC"/>
  <p:tag name="MH_TYPE" val="Text"/>
  <p:tag name="MH_ORDER" val="1"/>
</p:tagLst>
</file>

<file path=ppt/tags/tag54.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55.xml><?xml version="1.0" encoding="utf-8"?>
<p:tagLst xmlns:p="http://schemas.openxmlformats.org/presentationml/2006/main">
  <p:tag name="MH" val="20160217203636"/>
  <p:tag name="MH_LIBRARY" val="GRAPHIC"/>
  <p:tag name="MH_TYPE" val="Other"/>
  <p:tag name="MH_ORDER" val="1"/>
</p:tagLst>
</file>

<file path=ppt/tags/tag56.xml><?xml version="1.0" encoding="utf-8"?>
<p:tagLst xmlns:p="http://schemas.openxmlformats.org/presentationml/2006/main">
  <p:tag name="MH" val="20160217203636"/>
  <p:tag name="MH_LIBRARY" val="GRAPHIC"/>
  <p:tag name="MH_TYPE" val="Other"/>
  <p:tag name="MH_ORDER" val="1"/>
</p:tagLst>
</file>

<file path=ppt/tags/tag57.xml><?xml version="1.0" encoding="utf-8"?>
<p:tagLst xmlns:p="http://schemas.openxmlformats.org/presentationml/2006/main">
  <p:tag name="MH" val="20160217203636"/>
  <p:tag name="MH_LIBRARY" val="GRAPHIC"/>
  <p:tag name="MH_TYPE" val="Other"/>
  <p:tag name="MH_ORDER" val="1"/>
</p:tagLst>
</file>

<file path=ppt/tags/tag58.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59.xml><?xml version="1.0" encoding="utf-8"?>
<p:tagLst xmlns:p="http://schemas.openxmlformats.org/presentationml/2006/main">
  <p:tag name="MH" val="20160217203636"/>
  <p:tag name="MH_LIBRARY" val="GRAPHIC"/>
  <p:tag name="MH_TYPE" val="Other"/>
  <p:tag name="MH_ORDER" val="1"/>
</p:tagLst>
</file>

<file path=ppt/tags/tag6.xml><?xml version="1.0" encoding="utf-8"?>
<p:tagLst xmlns:p="http://schemas.openxmlformats.org/presentationml/2006/main">
  <p:tag name="MH" val="20160217203636"/>
  <p:tag name="MH_LIBRARY" val="GRAPHIC"/>
  <p:tag name="MH_TYPE" val="Other"/>
  <p:tag name="MH_ORDER" val="2"/>
</p:tagLst>
</file>

<file path=ppt/tags/tag60.xml><?xml version="1.0" encoding="utf-8"?>
<p:tagLst xmlns:p="http://schemas.openxmlformats.org/presentationml/2006/main">
  <p:tag name="MH" val="20160202082519"/>
  <p:tag name="MH_LIBRARY" val="GRAPHIC"/>
  <p:tag name="MH_TYPE" val="Text"/>
  <p:tag name="MH_ORDER" val="1"/>
</p:tagLst>
</file>

<file path=ppt/tags/tag61.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62.xml><?xml version="1.0" encoding="utf-8"?>
<p:tagLst xmlns:p="http://schemas.openxmlformats.org/presentationml/2006/main">
  <p:tag name="MH" val="20160202082519"/>
  <p:tag name="MH_LIBRARY" val="GRAPHIC"/>
  <p:tag name="MH_TYPE" val="Text"/>
  <p:tag name="MH_ORDER" val="1"/>
</p:tagLst>
</file>

<file path=ppt/tags/tag63.xml><?xml version="1.0" encoding="utf-8"?>
<p:tagLst xmlns:p="http://schemas.openxmlformats.org/presentationml/2006/main">
  <p:tag name="MH" val="20160217203636"/>
  <p:tag name="MH_LIBRARY" val="GRAPHIC"/>
  <p:tag name="MH_TYPE" val="Other"/>
  <p:tag name="MH_ORDER" val="1"/>
</p:tagLst>
</file>

<file path=ppt/tags/tag64.xml><?xml version="1.0" encoding="utf-8"?>
<p:tagLst xmlns:p="http://schemas.openxmlformats.org/presentationml/2006/main">
  <p:tag name="MH" val="20160217203636"/>
  <p:tag name="MH_LIBRARY" val="GRAPHIC"/>
  <p:tag name="MH_TYPE" val="Other"/>
  <p:tag name="MH_ORDER" val="1"/>
</p:tagLst>
</file>

<file path=ppt/tags/tag65.xml><?xml version="1.0" encoding="utf-8"?>
<p:tagLst xmlns:p="http://schemas.openxmlformats.org/presentationml/2006/main">
  <p:tag name="MH" val="20160217203636"/>
  <p:tag name="MH_LIBRARY" val="GRAPHIC"/>
  <p:tag name="MH_TYPE" val="Other"/>
  <p:tag name="MH_ORDER" val="1"/>
</p:tagLst>
</file>

<file path=ppt/tags/tag66.xml><?xml version="1.0" encoding="utf-8"?>
<p:tagLst xmlns:p="http://schemas.openxmlformats.org/presentationml/2006/main">
  <p:tag name="MH" val="20160217203636"/>
  <p:tag name="MH_LIBRARY" val="GRAPHIC"/>
  <p:tag name="MH_TYPE" val="Other"/>
  <p:tag name="MH_ORDER" val="1"/>
</p:tagLst>
</file>

<file path=ppt/tags/tag67.xml><?xml version="1.0" encoding="utf-8"?>
<p:tagLst xmlns:p="http://schemas.openxmlformats.org/presentationml/2006/main">
  <p:tag name="MH" val="20160217203636"/>
  <p:tag name="MH_LIBRARY" val="GRAPHIC"/>
  <p:tag name="MH_TYPE" val="Other"/>
  <p:tag name="MH_ORDER" val="1"/>
</p:tagLst>
</file>

<file path=ppt/tags/tag68.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69.xml><?xml version="1.0" encoding="utf-8"?>
<p:tagLst xmlns:p="http://schemas.openxmlformats.org/presentationml/2006/main">
  <p:tag name="MH" val="20160217203636"/>
  <p:tag name="MH_LIBRARY" val="GRAPHIC"/>
  <p:tag name="MH_TYPE" val="Other"/>
  <p:tag name="MH_ORDER" val="1"/>
</p:tagLst>
</file>

<file path=ppt/tags/tag7.xml><?xml version="1.0" encoding="utf-8"?>
<p:tagLst xmlns:p="http://schemas.openxmlformats.org/presentationml/2006/main">
  <p:tag name="MH" val="20160217203636"/>
  <p:tag name="MH_LIBRARY" val="GRAPHIC"/>
  <p:tag name="MH_TYPE" val="Other"/>
  <p:tag name="MH_ORDER" val="1"/>
</p:tagLst>
</file>

<file path=ppt/tags/tag70.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71.xml><?xml version="1.0" encoding="utf-8"?>
<p:tagLst xmlns:p="http://schemas.openxmlformats.org/presentationml/2006/main">
  <p:tag name="MH" val="20160217203636"/>
  <p:tag name="MH_LIBRARY" val="GRAPHIC"/>
  <p:tag name="MH_TYPE" val="Other"/>
  <p:tag name="MH_ORDER" val="1"/>
</p:tagLst>
</file>

<file path=ppt/tags/tag72.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73.xml><?xml version="1.0" encoding="utf-8"?>
<p:tagLst xmlns:p="http://schemas.openxmlformats.org/presentationml/2006/main">
  <p:tag name="MH" val="20160217203636"/>
  <p:tag name="MH_LIBRARY" val="GRAPHIC"/>
  <p:tag name="MH_TYPE" val="Other"/>
  <p:tag name="MH_ORDER" val="1"/>
</p:tagLst>
</file>

<file path=ppt/tags/tag74.xml><?xml version="1.0" encoding="utf-8"?>
<p:tagLst xmlns:p="http://schemas.openxmlformats.org/presentationml/2006/main">
  <p:tag name="MH" val="20160801195634"/>
  <p:tag name="MH_LIBRARY" val="GRAPHIC"/>
  <p:tag name="MH_TYPE" val="Other"/>
  <p:tag name="MH_ORDER" val="1"/>
</p:tagLst>
</file>

<file path=ppt/tags/tag75.xml><?xml version="1.0" encoding="utf-8"?>
<p:tagLst xmlns:p="http://schemas.openxmlformats.org/presentationml/2006/main">
  <p:tag name="MH" val="20160801195634"/>
  <p:tag name="MH_LIBRARY" val="GRAPHIC"/>
  <p:tag name="MH_TYPE" val="Picture"/>
  <p:tag name="MH_ORDER" val="1"/>
</p:tagLst>
</file>

<file path=ppt/tags/tag76.xml><?xml version="1.0" encoding="utf-8"?>
<p:tagLst xmlns:p="http://schemas.openxmlformats.org/presentationml/2006/main">
  <p:tag name="MH" val="20160801195634"/>
  <p:tag name="MH_LIBRARY" val="GRAPHIC"/>
  <p:tag name="MH_TYPE" val="SubTitle"/>
  <p:tag name="MH_ORDER" val="1"/>
</p:tagLst>
</file>

<file path=ppt/tags/tag77.xml><?xml version="1.0" encoding="utf-8"?>
<p:tagLst xmlns:p="http://schemas.openxmlformats.org/presentationml/2006/main">
  <p:tag name="MH_TYPE" val="#NeiR#"/>
  <p:tag name="MH_NUMBER" val="1"/>
  <p:tag name="MH_CATEGORY" val="#TuWHP#"/>
  <p:tag name="MH_LAYOUT" val="SubTitleText"/>
  <p:tag name="MH" val="20160801195634"/>
  <p:tag name="MH_LIBRARY" val="GRAPHIC"/>
</p:tagLst>
</file>

<file path=ppt/tags/tag8.xml><?xml version="1.0" encoding="utf-8"?>
<p:tagLst xmlns:p="http://schemas.openxmlformats.org/presentationml/2006/main">
  <p:tag name="MH" val="20160217203636"/>
  <p:tag name="MH_LIBRARY" val="GRAPHIC"/>
  <p:tag name="MH_TYPE" val="Other"/>
  <p:tag name="MH_ORDER" val="1"/>
</p:tagLst>
</file>

<file path=ppt/tags/tag9.xml><?xml version="1.0" encoding="utf-8"?>
<p:tagLst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3_Office 主题​​">
  <a:themeElements>
    <a:clrScheme name="自定义 9">
      <a:dk1>
        <a:srgbClr val="000000"/>
      </a:dk1>
      <a:lt1>
        <a:srgbClr val="FFFFFF"/>
      </a:lt1>
      <a:dk2>
        <a:srgbClr val="5E5E5E"/>
      </a:dk2>
      <a:lt2>
        <a:srgbClr val="DDDDDD"/>
      </a:lt2>
      <a:accent1>
        <a:srgbClr val="0070C0"/>
      </a:accent1>
      <a:accent2>
        <a:srgbClr val="A5A5A5"/>
      </a:accent2>
      <a:accent3>
        <a:srgbClr val="F69200"/>
      </a:accent3>
      <a:accent4>
        <a:srgbClr val="92D050"/>
      </a:accent4>
      <a:accent5>
        <a:srgbClr val="FF0000"/>
      </a:accent5>
      <a:accent6>
        <a:srgbClr val="C00000"/>
      </a:accent6>
      <a:hlink>
        <a:srgbClr val="0070C0"/>
      </a:hlink>
      <a:folHlink>
        <a:srgbClr val="7030A0"/>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16145</Words>
  <Application>WPS 演示</Application>
  <PresentationFormat>全屏显示(16:9)</PresentationFormat>
  <Paragraphs>667</Paragraphs>
  <Slides>49</Slides>
  <Notes>50</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49</vt:i4>
      </vt:variant>
    </vt:vector>
  </HeadingPairs>
  <TitlesOfParts>
    <vt:vector size="78" baseType="lpstr">
      <vt:lpstr>Arial</vt:lpstr>
      <vt:lpstr>宋体</vt:lpstr>
      <vt:lpstr>Wingdings</vt:lpstr>
      <vt:lpstr>微软雅黑</vt:lpstr>
      <vt:lpstr>Calibri</vt:lpstr>
      <vt:lpstr>Aparajita</vt:lpstr>
      <vt:lpstr>方正黑体简体</vt:lpstr>
      <vt:lpstr>Arial Unicode MS</vt:lpstr>
      <vt:lpstr>方正楷体简体</vt:lpstr>
      <vt:lpstr>Impact</vt:lpstr>
      <vt:lpstr>Roboto condensed</vt:lpstr>
      <vt:lpstr>幼圆</vt:lpstr>
      <vt:lpstr>华文细黑</vt:lpstr>
      <vt:lpstr>华文黑体</vt:lpstr>
      <vt:lpstr>黑体</vt:lpstr>
      <vt:lpstr>Arial Narrow</vt:lpstr>
      <vt:lpstr>方正兰亭黑_GBK</vt:lpstr>
      <vt:lpstr>Lato Heavy</vt:lpstr>
      <vt:lpstr>Segoe Print</vt:lpstr>
      <vt:lpstr>Calibri</vt:lpstr>
      <vt:lpstr>Montserrat</vt:lpstr>
      <vt:lpstr>Lato</vt:lpstr>
      <vt:lpstr>Monotype Corsiva</vt:lpstr>
      <vt:lpstr>方正大标宋简体</vt:lpstr>
      <vt:lpstr>Gill Sans</vt:lpstr>
      <vt:lpstr>Arial</vt:lpstr>
      <vt:lpstr>Gill Sans MT</vt:lpstr>
      <vt:lpstr>楷体_GB2312</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企业简介.pptx 83</dc:title>
  <dc:creator/>
  <cp:lastModifiedBy>Administrator</cp:lastModifiedBy>
  <cp:revision>112</cp:revision>
  <dcterms:created xsi:type="dcterms:W3CDTF">2019-07-25T16:01:00Z</dcterms:created>
  <dcterms:modified xsi:type="dcterms:W3CDTF">2020-12-31T08:35:18Z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